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7" r:id="rId7"/>
    <p:sldId id="263" r:id="rId8"/>
    <p:sldId id="266" r:id="rId9"/>
    <p:sldId id="265" r:id="rId10"/>
    <p:sldId id="264" r:id="rId11"/>
    <p:sldId id="261" r:id="rId12"/>
    <p:sldId id="268" r:id="rId13"/>
    <p:sldId id="269" r:id="rId14"/>
    <p:sldId id="262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99FF"/>
    <a:srgbClr val="663300"/>
    <a:srgbClr val="008000"/>
    <a:srgbClr val="00FF00"/>
    <a:srgbClr val="FF3300"/>
    <a:srgbClr val="292929"/>
    <a:srgbClr val="CC66FF"/>
    <a:srgbClr val="FF0066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5F7AF-0CE4-4E7A-BCF3-B63F20616824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71D380-FE5B-4B5E-AE18-7354330098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241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1D380-FE5B-4B5E-AE18-7354330098C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434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1D380-FE5B-4B5E-AE18-7354330098C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612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44E5-1E12-4D2E-AAA8-50B55431F7CB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DD03-900A-418C-9C01-26A6985DA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904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44E5-1E12-4D2E-AAA8-50B55431F7CB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DD03-900A-418C-9C01-26A6985DA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5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44E5-1E12-4D2E-AAA8-50B55431F7CB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DD03-900A-418C-9C01-26A6985DA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944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44E5-1E12-4D2E-AAA8-50B55431F7CB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DD03-900A-418C-9C01-26A6985DA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799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44E5-1E12-4D2E-AAA8-50B55431F7CB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DD03-900A-418C-9C01-26A6985DA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414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44E5-1E12-4D2E-AAA8-50B55431F7CB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DD03-900A-418C-9C01-26A6985DA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13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44E5-1E12-4D2E-AAA8-50B55431F7CB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DD03-900A-418C-9C01-26A6985DA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47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44E5-1E12-4D2E-AAA8-50B55431F7CB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DD03-900A-418C-9C01-26A6985DA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480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44E5-1E12-4D2E-AAA8-50B55431F7CB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DD03-900A-418C-9C01-26A6985DA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160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44E5-1E12-4D2E-AAA8-50B55431F7CB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DD03-900A-418C-9C01-26A6985DA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097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44E5-1E12-4D2E-AAA8-50B55431F7CB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DD03-900A-418C-9C01-26A6985DA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99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4000">
              <a:schemeClr val="accent4">
                <a:lumMod val="40000"/>
                <a:lumOff val="60000"/>
              </a:schemeClr>
            </a:gs>
            <a:gs pos="47000">
              <a:srgbClr val="DBE3F3"/>
            </a:gs>
            <a:gs pos="33000">
              <a:srgbClr val="D2DDF1"/>
            </a:gs>
            <a:gs pos="22000">
              <a:schemeClr val="accent1">
                <a:tint val="44500"/>
                <a:satMod val="160000"/>
                <a:lumMod val="79000"/>
                <a:lumOff val="21000"/>
              </a:schemeClr>
            </a:gs>
            <a:gs pos="69000">
              <a:schemeClr val="bg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844E5-1E12-4D2E-AAA8-50B55431F7CB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BDD03-900A-418C-9C01-26A6985DA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44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tehechas.ru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12.xml"/><Relationship Id="rId3" Type="http://schemas.openxmlformats.org/officeDocument/2006/relationships/slide" Target="slide8.xml"/><Relationship Id="rId7" Type="http://schemas.openxmlformats.org/officeDocument/2006/relationships/slide" Target="slide6.xml"/><Relationship Id="rId12" Type="http://schemas.openxmlformats.org/officeDocument/2006/relationships/slide" Target="slide5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4.xml"/><Relationship Id="rId5" Type="http://schemas.openxmlformats.org/officeDocument/2006/relationships/slide" Target="slide10.xml"/><Relationship Id="rId10" Type="http://schemas.openxmlformats.org/officeDocument/2006/relationships/slide" Target="slide3.xml"/><Relationship Id="rId4" Type="http://schemas.openxmlformats.org/officeDocument/2006/relationships/slide" Target="slide9.xml"/><Relationship Id="rId9" Type="http://schemas.openxmlformats.org/officeDocument/2006/relationships/slide" Target="slide14.xml"/><Relationship Id="rId14" Type="http://schemas.openxmlformats.org/officeDocument/2006/relationships/slide" Target="slide1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2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40000">
              <a:schemeClr val="accent4">
                <a:lumMod val="40000"/>
                <a:lumOff val="60000"/>
              </a:schemeClr>
            </a:gs>
            <a:gs pos="100000">
              <a:srgbClr val="DBE3F3"/>
            </a:gs>
            <a:gs pos="80000">
              <a:srgbClr val="D2DDF1"/>
            </a:gs>
            <a:gs pos="69000">
              <a:schemeClr val="accent1">
                <a:tint val="44500"/>
                <a:satMod val="160000"/>
                <a:lumMod val="79000"/>
                <a:lumOff val="21000"/>
              </a:schemeClr>
            </a:gs>
            <a:gs pos="100000">
              <a:schemeClr val="bg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Интерактивная игра </a:t>
            </a:r>
            <a:b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6000" b="1" dirty="0" smtClean="0">
                <a:solidFill>
                  <a:srgbClr val="FF0000"/>
                </a:solidFill>
                <a:latin typeface="Bookman Old Style" pitchFamily="18" charset="0"/>
              </a:rPr>
              <a:t>К</a:t>
            </a:r>
            <a:r>
              <a:rPr lang="ru-RU" sz="6000" b="1" dirty="0" smtClean="0">
                <a:solidFill>
                  <a:srgbClr val="FF6600"/>
                </a:solidFill>
                <a:latin typeface="Bookman Old Style" pitchFamily="18" charset="0"/>
              </a:rPr>
              <a:t>о</a:t>
            </a:r>
            <a:r>
              <a:rPr lang="ru-RU" sz="6000" b="1" dirty="0" smtClean="0">
                <a:solidFill>
                  <a:srgbClr val="FFFF00"/>
                </a:solidFill>
                <a:latin typeface="Bookman Old Style" pitchFamily="18" charset="0"/>
              </a:rPr>
              <a:t>л</a:t>
            </a:r>
            <a:r>
              <a:rPr lang="ru-RU" sz="6000" b="1" dirty="0" smtClean="0">
                <a:solidFill>
                  <a:srgbClr val="00B050"/>
                </a:solidFill>
                <a:latin typeface="Bookman Old Style" pitchFamily="18" charset="0"/>
              </a:rPr>
              <a:t>е</a:t>
            </a:r>
            <a:r>
              <a:rPr lang="ru-RU" sz="6000" b="1" dirty="0" smtClean="0">
                <a:solidFill>
                  <a:schemeClr val="accent5"/>
                </a:solidFill>
                <a:latin typeface="Bookman Old Style" pitchFamily="18" charset="0"/>
              </a:rPr>
              <a:t>с</a:t>
            </a:r>
            <a:r>
              <a:rPr lang="ru-RU" sz="6000" b="1" dirty="0" smtClean="0">
                <a:solidFill>
                  <a:schemeClr val="tx2"/>
                </a:solidFill>
                <a:latin typeface="Bookman Old Style" pitchFamily="18" charset="0"/>
              </a:rPr>
              <a:t>о</a:t>
            </a:r>
            <a:r>
              <a:rPr lang="ru-RU" sz="6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6000" b="1" dirty="0" smtClean="0">
                <a:solidFill>
                  <a:srgbClr val="660066"/>
                </a:solidFill>
                <a:latin typeface="Bookman Old Style" pitchFamily="18" charset="0"/>
              </a:rPr>
              <a:t>ф</a:t>
            </a:r>
            <a:r>
              <a:rPr lang="ru-RU" sz="6000" b="1" dirty="0" smtClean="0">
                <a:solidFill>
                  <a:srgbClr val="663300"/>
                </a:solidFill>
                <a:latin typeface="Bookman Old Style" pitchFamily="18" charset="0"/>
              </a:rPr>
              <a:t>о</a:t>
            </a:r>
            <a:r>
              <a:rPr lang="ru-RU" sz="6000" b="1" dirty="0" smtClean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  <a:t>р</a:t>
            </a:r>
            <a:r>
              <a:rPr lang="ru-RU" sz="6000" b="1" dirty="0" smtClean="0">
                <a:solidFill>
                  <a:srgbClr val="FF0066"/>
                </a:solidFill>
                <a:latin typeface="Bookman Old Style" pitchFamily="18" charset="0"/>
              </a:rPr>
              <a:t>т</a:t>
            </a:r>
            <a:r>
              <a:rPr lang="ru-RU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</a:rPr>
              <a:t>у</a:t>
            </a:r>
            <a:r>
              <a:rPr lang="ru-RU" sz="6000" b="1" dirty="0" smtClean="0">
                <a:solidFill>
                  <a:srgbClr val="CC66FF"/>
                </a:solidFill>
                <a:latin typeface="Bookman Old Style" pitchFamily="18" charset="0"/>
              </a:rPr>
              <a:t>н</a:t>
            </a:r>
            <a:r>
              <a:rPr lang="ru-RU" sz="6000" b="1" dirty="0" smtClean="0">
                <a:solidFill>
                  <a:srgbClr val="00FF00"/>
                </a:solidFill>
                <a:latin typeface="Bookman Old Style" pitchFamily="18" charset="0"/>
              </a:rPr>
              <a:t>ы</a:t>
            </a:r>
            <a:endParaRPr lang="ru-RU" sz="6000" b="1" dirty="0">
              <a:solidFill>
                <a:srgbClr val="00FF0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Bookman Old Style" pitchFamily="18" charset="0"/>
              </a:rPr>
              <a:t>Участники</a:t>
            </a:r>
            <a:r>
              <a:rPr lang="ru-RU" sz="2000" dirty="0">
                <a:solidFill>
                  <a:srgbClr val="002060"/>
                </a:solidFill>
                <a:latin typeface="Bookman Old Style" pitchFamily="18" charset="0"/>
              </a:rPr>
              <a:t>: учащиеся </a:t>
            </a:r>
            <a:r>
              <a:rPr lang="ru-RU" sz="2000" dirty="0" smtClean="0">
                <a:solidFill>
                  <a:srgbClr val="002060"/>
                </a:solidFill>
                <a:latin typeface="Bookman Old Style" pitchFamily="18" charset="0"/>
              </a:rPr>
              <a:t>8 </a:t>
            </a:r>
            <a:r>
              <a:rPr lang="ru-RU" sz="2000" dirty="0">
                <a:solidFill>
                  <a:srgbClr val="002060"/>
                </a:solidFill>
                <a:latin typeface="Bookman Old Style" pitchFamily="18" charset="0"/>
              </a:rPr>
              <a:t>– </a:t>
            </a:r>
            <a:r>
              <a:rPr lang="ru-RU" sz="2000" dirty="0" smtClean="0">
                <a:solidFill>
                  <a:srgbClr val="002060"/>
                </a:solidFill>
                <a:latin typeface="Bookman Old Style" pitchFamily="18" charset="0"/>
              </a:rPr>
              <a:t>9 </a:t>
            </a:r>
            <a:r>
              <a:rPr lang="ru-RU" sz="2000" dirty="0">
                <a:solidFill>
                  <a:srgbClr val="002060"/>
                </a:solidFill>
                <a:latin typeface="Bookman Old Style" pitchFamily="18" charset="0"/>
              </a:rPr>
              <a:t>классов</a:t>
            </a:r>
          </a:p>
          <a:p>
            <a:endParaRPr lang="ru-RU" sz="20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467544" y="5733256"/>
            <a:ext cx="2808312" cy="745355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5414">
                <a:srgbClr val="A7CCFF"/>
              </a:gs>
              <a:gs pos="21000">
                <a:srgbClr val="99CCFF"/>
              </a:gs>
              <a:gs pos="45000">
                <a:srgbClr val="99A5FF"/>
              </a:gs>
              <a:gs pos="55000">
                <a:srgbClr val="9966FF"/>
              </a:gs>
              <a:gs pos="74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  <a:tileRect r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Начать игру</a:t>
            </a:r>
            <a:endParaRPr lang="ru-RU" sz="28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6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ru-RU" sz="4800" b="1" dirty="0" smtClean="0">
                <a:solidFill>
                  <a:srgbClr val="663300"/>
                </a:solidFill>
                <a:latin typeface="Bookman Old Style" pitchFamily="18" charset="0"/>
              </a:rPr>
              <a:t>Призовой сектор</a:t>
            </a:r>
            <a:endParaRPr lang="ru-RU" sz="4800" b="1" dirty="0">
              <a:solidFill>
                <a:srgbClr val="663300"/>
              </a:solidFill>
              <a:latin typeface="Bookman Old Style" pitchFamily="18" charset="0"/>
            </a:endParaRP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467544" y="5733256"/>
            <a:ext cx="1554807" cy="745355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5414">
                <a:srgbClr val="A7CCFF"/>
              </a:gs>
              <a:gs pos="21000">
                <a:srgbClr val="99CCFF"/>
              </a:gs>
              <a:gs pos="45000">
                <a:srgbClr val="99A5FF"/>
              </a:gs>
              <a:gs pos="55000">
                <a:srgbClr val="9966FF"/>
              </a:gs>
              <a:gs pos="74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  <a:tileRect r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Назад</a:t>
            </a:r>
            <a:endParaRPr lang="ru-RU" sz="28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67744" y="5733255"/>
            <a:ext cx="1554807" cy="745355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5414">
                <a:srgbClr val="A7CCFF"/>
              </a:gs>
              <a:gs pos="21000">
                <a:srgbClr val="99CCFF"/>
              </a:gs>
              <a:gs pos="45000">
                <a:srgbClr val="99A5FF"/>
              </a:gs>
              <a:gs pos="55000">
                <a:srgbClr val="9966FF"/>
              </a:gs>
              <a:gs pos="74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  <a:tileRect r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Приз</a:t>
            </a:r>
            <a:endParaRPr lang="ru-RU" sz="28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2895943"/>
            <a:ext cx="4248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i="1" dirty="0" smtClean="0">
                <a:solidFill>
                  <a:srgbClr val="FF0000"/>
                </a:solidFill>
              </a:rPr>
              <a:t>+ 1 балл</a:t>
            </a:r>
            <a:endParaRPr lang="ru-RU" sz="6000" b="1" i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Lenovo\AppData\Local\Microsoft\Windows\INetCache\IE\OO02DGSQ\el-arbol-del-amor-y-las-cuatro-estaciones[1]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772816"/>
            <a:ext cx="3800183" cy="3635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7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ru-RU" sz="4800" b="1" dirty="0" smtClean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  <a:t>Символы</a:t>
            </a:r>
            <a:endParaRPr lang="ru-RU" sz="4800" b="1" dirty="0">
              <a:solidFill>
                <a:schemeClr val="bg1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467544" y="5733256"/>
            <a:ext cx="1554807" cy="745355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5414">
                <a:srgbClr val="A7CCFF"/>
              </a:gs>
              <a:gs pos="21000">
                <a:srgbClr val="99CCFF"/>
              </a:gs>
              <a:gs pos="45000">
                <a:srgbClr val="99A5FF"/>
              </a:gs>
              <a:gs pos="55000">
                <a:srgbClr val="9966FF"/>
              </a:gs>
              <a:gs pos="74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  <a:tileRect r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Назад</a:t>
            </a:r>
            <a:endParaRPr lang="ru-RU" sz="28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67744" y="5733255"/>
            <a:ext cx="1554807" cy="745355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5414">
                <a:srgbClr val="A7CCFF"/>
              </a:gs>
              <a:gs pos="21000">
                <a:srgbClr val="99CCFF"/>
              </a:gs>
              <a:gs pos="45000">
                <a:srgbClr val="99A5FF"/>
              </a:gs>
              <a:gs pos="55000">
                <a:srgbClr val="9966FF"/>
              </a:gs>
              <a:gs pos="74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  <a:tileRect r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Ответ</a:t>
            </a:r>
            <a:endParaRPr lang="ru-RU" sz="28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412776"/>
            <a:ext cx="80648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Датчане называют этот знак </a:t>
            </a:r>
            <a:r>
              <a:rPr lang="ru-RU" sz="2800" i="1" dirty="0"/>
              <a:t>«слоновий хобот»</a:t>
            </a:r>
            <a:r>
              <a:rPr lang="ru-RU" sz="2800" dirty="0"/>
              <a:t>; венгры </a:t>
            </a:r>
            <a:r>
              <a:rPr lang="ru-RU" sz="2800" dirty="0" smtClean="0"/>
              <a:t>– </a:t>
            </a:r>
            <a:r>
              <a:rPr lang="ru-RU" sz="2800" i="1" dirty="0" smtClean="0"/>
              <a:t>«червяком</a:t>
            </a:r>
            <a:r>
              <a:rPr lang="ru-RU" sz="2800" i="1" dirty="0"/>
              <a:t>»</a:t>
            </a:r>
            <a:r>
              <a:rPr lang="ru-RU" sz="2800" dirty="0"/>
              <a:t>; норвежцы  </a:t>
            </a:r>
            <a:r>
              <a:rPr lang="ru-RU" sz="2800" i="1" dirty="0"/>
              <a:t>«свиным хвостом»</a:t>
            </a:r>
            <a:r>
              <a:rPr lang="ru-RU" sz="2800" dirty="0"/>
              <a:t>; китайцы </a:t>
            </a:r>
            <a:r>
              <a:rPr lang="ru-RU" sz="2800" i="1" dirty="0"/>
              <a:t>«мышонком»</a:t>
            </a:r>
            <a:r>
              <a:rPr lang="ru-RU" sz="2800" dirty="0"/>
              <a:t>, </a:t>
            </a:r>
            <a:r>
              <a:rPr lang="ru-RU" sz="2800" dirty="0" smtClean="0"/>
              <a:t>голландцы</a:t>
            </a:r>
            <a:r>
              <a:rPr lang="ru-RU" sz="2800" dirty="0"/>
              <a:t>, немцы, венгры, поляки </a:t>
            </a:r>
            <a:r>
              <a:rPr lang="ru-RU" sz="2800" dirty="0" smtClean="0"/>
              <a:t>видят </a:t>
            </a:r>
            <a:r>
              <a:rPr lang="ru-RU" sz="2800" dirty="0"/>
              <a:t>в нем </a:t>
            </a:r>
            <a:r>
              <a:rPr lang="ru-RU" sz="2800" i="1" dirty="0"/>
              <a:t>«обезьяний хвост</a:t>
            </a:r>
            <a:r>
              <a:rPr lang="ru-RU" sz="2800" i="1" dirty="0" smtClean="0"/>
              <a:t>»</a:t>
            </a:r>
            <a:r>
              <a:rPr lang="ru-RU" sz="2800" dirty="0" smtClean="0"/>
              <a:t>, французы и итальянцы - </a:t>
            </a:r>
            <a:r>
              <a:rPr lang="ru-RU" sz="2800" i="1" dirty="0" smtClean="0"/>
              <a:t>«улитку»</a:t>
            </a:r>
            <a:r>
              <a:rPr lang="ru-RU" sz="2800" dirty="0" smtClean="0"/>
              <a:t>, а шведы </a:t>
            </a:r>
            <a:r>
              <a:rPr lang="ru-RU" sz="2800" dirty="0"/>
              <a:t>предпочитают </a:t>
            </a:r>
            <a:r>
              <a:rPr lang="ru-RU" sz="2800" i="1" dirty="0"/>
              <a:t>«булочку с корицей</a:t>
            </a:r>
            <a:r>
              <a:rPr lang="ru-RU" sz="2800" i="1" dirty="0" smtClean="0"/>
              <a:t>»</a:t>
            </a:r>
            <a:r>
              <a:rPr lang="ru-RU" sz="2800" dirty="0" smtClean="0"/>
              <a:t>. А как называют этот знак в России?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652120" y="5733256"/>
            <a:ext cx="2448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chemeClr val="tx2">
                    <a:lumMod val="50000"/>
                  </a:schemeClr>
                </a:solidFill>
              </a:rPr>
              <a:t>@ «собака»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932040" y="5733255"/>
            <a:ext cx="3744416" cy="78817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7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ru-RU" sz="4800" b="1" dirty="0" smtClean="0">
                <a:solidFill>
                  <a:srgbClr val="FF0066"/>
                </a:solidFill>
                <a:latin typeface="Bookman Old Style" pitchFamily="18" charset="0"/>
              </a:rPr>
              <a:t>Термины</a:t>
            </a:r>
            <a:endParaRPr lang="ru-RU" sz="4800" b="1" dirty="0">
              <a:solidFill>
                <a:srgbClr val="FF0066"/>
              </a:solidFill>
              <a:latin typeface="Bookman Old Style" pitchFamily="18" charset="0"/>
            </a:endParaRP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467544" y="5733256"/>
            <a:ext cx="1554807" cy="745355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5414">
                <a:srgbClr val="A7CCFF"/>
              </a:gs>
              <a:gs pos="21000">
                <a:srgbClr val="99CCFF"/>
              </a:gs>
              <a:gs pos="45000">
                <a:srgbClr val="99A5FF"/>
              </a:gs>
              <a:gs pos="55000">
                <a:srgbClr val="9966FF"/>
              </a:gs>
              <a:gs pos="74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  <a:tileRect r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Назад</a:t>
            </a:r>
            <a:endParaRPr lang="ru-RU" sz="28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67744" y="5733255"/>
            <a:ext cx="1554807" cy="745355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5414">
                <a:srgbClr val="A7CCFF"/>
              </a:gs>
              <a:gs pos="21000">
                <a:srgbClr val="99CCFF"/>
              </a:gs>
              <a:gs pos="45000">
                <a:srgbClr val="99A5FF"/>
              </a:gs>
              <a:gs pos="55000">
                <a:srgbClr val="9966FF"/>
              </a:gs>
              <a:gs pos="74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  <a:tileRect r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Ответ</a:t>
            </a:r>
            <a:endParaRPr lang="ru-RU" sz="28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628800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ru-RU" sz="2800" dirty="0" smtClean="0"/>
              <a:t>Этот процесс орнитологи </a:t>
            </a:r>
            <a:r>
              <a:rPr lang="ru-RU" sz="2800" dirty="0"/>
              <a:t>называют миграцией.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dirty="0" smtClean="0"/>
              <a:t>Потом </a:t>
            </a:r>
            <a:r>
              <a:rPr lang="ru-RU" sz="2800" dirty="0"/>
              <a:t>они торжествовали и радовались, как дети.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dirty="0" smtClean="0"/>
              <a:t>Несмотря </a:t>
            </a:r>
            <a:r>
              <a:rPr lang="ru-RU" sz="2800" dirty="0"/>
              <a:t>на это, его </a:t>
            </a:r>
            <a:r>
              <a:rPr lang="ru-RU" sz="2800" dirty="0" smtClean="0"/>
              <a:t>феска </a:t>
            </a:r>
            <a:r>
              <a:rPr lang="ru-RU" sz="2800" dirty="0"/>
              <a:t>не раз падала с головы.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dirty="0" smtClean="0"/>
              <a:t>Река </a:t>
            </a:r>
            <a:r>
              <a:rPr lang="ru-RU" sz="2800" dirty="0"/>
              <a:t>Днепр интересна тем, что на ней имеются несколько </a:t>
            </a:r>
            <a:r>
              <a:rPr lang="ru-RU" sz="2800" dirty="0" smtClean="0"/>
              <a:t>гидроэлектростанций</a:t>
            </a:r>
            <a:r>
              <a:rPr lang="ru-RU" sz="2800" dirty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dirty="0" smtClean="0"/>
              <a:t>Этот </a:t>
            </a:r>
            <a:r>
              <a:rPr lang="ru-RU" sz="2800" dirty="0"/>
              <a:t>старинный комод ему достался в наследство от бабушки.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5471" y="1228690"/>
            <a:ext cx="82089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i="1" dirty="0">
                <a:solidFill>
                  <a:schemeClr val="tx2">
                    <a:lumMod val="50000"/>
                  </a:schemeClr>
                </a:solidFill>
              </a:rPr>
              <a:t>В приведенных текстах </a:t>
            </a:r>
            <a:r>
              <a:rPr lang="ru-RU" sz="2200" i="1" dirty="0" smtClean="0">
                <a:solidFill>
                  <a:schemeClr val="tx2">
                    <a:lumMod val="50000"/>
                  </a:schemeClr>
                </a:solidFill>
              </a:rPr>
              <a:t>найдите компьютерные термины</a:t>
            </a:r>
            <a:endParaRPr lang="ru-RU" sz="22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32040" y="5690433"/>
            <a:ext cx="38164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ПРОЦЕССОР, МОНИТОР,</a:t>
            </a:r>
          </a:p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СКАНЕР, ПРИНТЕР, МОДЕМ</a:t>
            </a:r>
            <a:endParaRPr lang="ru-RU" sz="24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20000" y="3924000"/>
            <a:ext cx="1314000" cy="288032"/>
          </a:xfrm>
          <a:prstGeom prst="rect">
            <a:avLst/>
          </a:prstGeom>
          <a:solidFill>
            <a:srgbClr val="FF66CC">
              <a:alpha val="35294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872000" y="1772816"/>
            <a:ext cx="1692000" cy="288032"/>
          </a:xfrm>
          <a:prstGeom prst="rect">
            <a:avLst/>
          </a:prstGeom>
          <a:solidFill>
            <a:srgbClr val="FF66CC">
              <a:alpha val="35294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71999" y="2204864"/>
            <a:ext cx="1476000" cy="288032"/>
          </a:xfrm>
          <a:prstGeom prst="rect">
            <a:avLst/>
          </a:prstGeom>
          <a:solidFill>
            <a:srgbClr val="FF66CC">
              <a:alpha val="35294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960000" y="4788000"/>
            <a:ext cx="1116000" cy="288032"/>
          </a:xfrm>
          <a:prstGeom prst="rect">
            <a:avLst/>
          </a:prstGeom>
          <a:solidFill>
            <a:srgbClr val="FF66CC">
              <a:alpha val="35294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752000" y="3068960"/>
            <a:ext cx="1188000" cy="288032"/>
          </a:xfrm>
          <a:prstGeom prst="rect">
            <a:avLst/>
          </a:prstGeom>
          <a:solidFill>
            <a:srgbClr val="FF66CC">
              <a:alpha val="35294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030557" y="5711843"/>
            <a:ext cx="3744416" cy="95751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7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ru-RU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</a:rPr>
              <a:t>Черный ящик</a:t>
            </a:r>
            <a:endParaRPr lang="ru-RU" sz="4800" b="1" dirty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467544" y="5733256"/>
            <a:ext cx="1554807" cy="745355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5414">
                <a:srgbClr val="A7CCFF"/>
              </a:gs>
              <a:gs pos="21000">
                <a:srgbClr val="99CCFF"/>
              </a:gs>
              <a:gs pos="45000">
                <a:srgbClr val="99A5FF"/>
              </a:gs>
              <a:gs pos="55000">
                <a:srgbClr val="9966FF"/>
              </a:gs>
              <a:gs pos="74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  <a:tileRect r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Назад</a:t>
            </a:r>
            <a:endParaRPr lang="ru-RU" sz="28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67744" y="5733255"/>
            <a:ext cx="1554807" cy="745355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5414">
                <a:srgbClr val="A7CCFF"/>
              </a:gs>
              <a:gs pos="21000">
                <a:srgbClr val="99CCFF"/>
              </a:gs>
              <a:gs pos="45000">
                <a:srgbClr val="99A5FF"/>
              </a:gs>
              <a:gs pos="55000">
                <a:srgbClr val="9966FF"/>
              </a:gs>
              <a:gs pos="74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  <a:tileRect r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Ответ</a:t>
            </a:r>
            <a:endParaRPr lang="ru-RU" sz="28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268761"/>
            <a:ext cx="73448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i="1" dirty="0">
                <a:solidFill>
                  <a:schemeClr val="tx2">
                    <a:lumMod val="50000"/>
                  </a:schemeClr>
                </a:solidFill>
              </a:rPr>
              <a:t>Определите принцип преобразования </a:t>
            </a:r>
            <a:r>
              <a:rPr lang="ru-RU" sz="2200" i="1" dirty="0" smtClean="0">
                <a:solidFill>
                  <a:schemeClr val="tx2">
                    <a:lumMod val="50000"/>
                  </a:schemeClr>
                </a:solidFill>
              </a:rPr>
              <a:t>информации и результат на выходе</a:t>
            </a:r>
            <a:endParaRPr lang="ru-RU" sz="22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8883" y="1905879"/>
            <a:ext cx="23762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ВХОД</a:t>
            </a:r>
          </a:p>
          <a:p>
            <a:pPr>
              <a:spcBef>
                <a:spcPts val="600"/>
              </a:spcBef>
            </a:pPr>
            <a:r>
              <a:rPr lang="ru-RU" sz="2400" b="1" dirty="0" smtClean="0"/>
              <a:t>ПРОГРАММА</a:t>
            </a:r>
          </a:p>
          <a:p>
            <a:pPr>
              <a:spcBef>
                <a:spcPts val="600"/>
              </a:spcBef>
            </a:pPr>
            <a:r>
              <a:rPr lang="ru-RU" sz="2400" b="1" dirty="0" smtClean="0"/>
              <a:t>КОМПЬЮТЕР</a:t>
            </a:r>
          </a:p>
          <a:p>
            <a:pPr>
              <a:spcBef>
                <a:spcPts val="600"/>
              </a:spcBef>
            </a:pPr>
            <a:r>
              <a:rPr lang="ru-RU" sz="2400" b="1" dirty="0" smtClean="0"/>
              <a:t>256</a:t>
            </a:r>
          </a:p>
          <a:p>
            <a:pPr>
              <a:spcBef>
                <a:spcPts val="600"/>
              </a:spcBef>
            </a:pPr>
            <a:r>
              <a:rPr lang="ru-RU" sz="2400" b="1" dirty="0" smtClean="0"/>
              <a:t>ЛОГИКА</a:t>
            </a:r>
          </a:p>
          <a:p>
            <a:pPr>
              <a:spcBef>
                <a:spcPts val="600"/>
              </a:spcBef>
            </a:pPr>
            <a:r>
              <a:rPr lang="ru-RU" sz="2400" b="1" dirty="0" smtClean="0"/>
              <a:t>ОДИН</a:t>
            </a:r>
          </a:p>
          <a:p>
            <a:pPr>
              <a:spcBef>
                <a:spcPts val="600"/>
              </a:spcBef>
            </a:pPr>
            <a:r>
              <a:rPr lang="ru-RU" sz="2400" b="1" dirty="0" smtClean="0"/>
              <a:t>ЧИСЛО</a:t>
            </a:r>
          </a:p>
          <a:p>
            <a:pPr>
              <a:spcBef>
                <a:spcPts val="600"/>
              </a:spcBef>
            </a:pPr>
            <a:r>
              <a:rPr lang="ru-RU" sz="2400" b="1" dirty="0" smtClean="0"/>
              <a:t>АЛГОРИТМ</a:t>
            </a:r>
          </a:p>
          <a:p>
            <a:pPr>
              <a:spcBef>
                <a:spcPts val="600"/>
              </a:spcBef>
            </a:pPr>
            <a:endParaRPr lang="ru-RU" sz="24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877573" y="1905879"/>
            <a:ext cx="1692696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ВЫХОД</a:t>
            </a:r>
          </a:p>
          <a:p>
            <a:pPr>
              <a:spcBef>
                <a:spcPts val="600"/>
              </a:spcBef>
            </a:pPr>
            <a:r>
              <a:rPr lang="ru-RU" sz="2400" b="1" dirty="0" smtClean="0"/>
              <a:t>3</a:t>
            </a:r>
          </a:p>
          <a:p>
            <a:pPr>
              <a:spcBef>
                <a:spcPts val="600"/>
              </a:spcBef>
            </a:pPr>
            <a:r>
              <a:rPr lang="ru-RU" sz="2400" b="1" dirty="0" smtClean="0"/>
              <a:t>2</a:t>
            </a:r>
          </a:p>
          <a:p>
            <a:pPr>
              <a:spcBef>
                <a:spcPts val="600"/>
              </a:spcBef>
            </a:pPr>
            <a:r>
              <a:rPr lang="ru-RU" sz="2400" b="1" dirty="0" smtClean="0"/>
              <a:t>НЕ МОГУ</a:t>
            </a:r>
          </a:p>
          <a:p>
            <a:pPr>
              <a:spcBef>
                <a:spcPts val="600"/>
              </a:spcBef>
            </a:pPr>
            <a:r>
              <a:rPr lang="ru-RU" sz="2400" b="1" dirty="0" smtClean="0"/>
              <a:t>2</a:t>
            </a:r>
          </a:p>
          <a:p>
            <a:pPr>
              <a:spcBef>
                <a:spcPts val="600"/>
              </a:spcBef>
            </a:pPr>
            <a:r>
              <a:rPr lang="ru-RU" sz="2400" b="1" dirty="0" smtClean="0"/>
              <a:t>1</a:t>
            </a:r>
          </a:p>
          <a:p>
            <a:pPr>
              <a:spcBef>
                <a:spcPts val="600"/>
              </a:spcBef>
            </a:pPr>
            <a:r>
              <a:rPr lang="ru-RU" sz="2400" b="1" dirty="0" smtClean="0"/>
              <a:t>5</a:t>
            </a:r>
          </a:p>
          <a:p>
            <a:pPr>
              <a:spcBef>
                <a:spcPts val="600"/>
              </a:spcBef>
            </a:pPr>
            <a:r>
              <a:rPr lang="ru-RU" sz="2400" b="1" dirty="0"/>
              <a:t>?</a:t>
            </a:r>
            <a:endParaRPr lang="ru-RU" sz="2400" b="1" dirty="0" smtClean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699792" y="2564904"/>
            <a:ext cx="792088" cy="0"/>
          </a:xfrm>
          <a:prstGeom prst="straightConnector1">
            <a:avLst/>
          </a:prstGeom>
          <a:ln w="57150" cap="rnd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699792" y="2996952"/>
            <a:ext cx="792088" cy="0"/>
          </a:xfrm>
          <a:prstGeom prst="straightConnector1">
            <a:avLst/>
          </a:prstGeom>
          <a:ln w="57150" cap="rnd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699792" y="3429000"/>
            <a:ext cx="792088" cy="0"/>
          </a:xfrm>
          <a:prstGeom prst="straightConnector1">
            <a:avLst/>
          </a:prstGeom>
          <a:ln w="57150" cap="rnd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699792" y="3908261"/>
            <a:ext cx="792088" cy="0"/>
          </a:xfrm>
          <a:prstGeom prst="straightConnector1">
            <a:avLst/>
          </a:prstGeom>
          <a:ln w="57150" cap="rnd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699792" y="4365104"/>
            <a:ext cx="792088" cy="0"/>
          </a:xfrm>
          <a:prstGeom prst="straightConnector1">
            <a:avLst/>
          </a:prstGeom>
          <a:ln w="57150" cap="rnd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699792" y="4797152"/>
            <a:ext cx="792088" cy="0"/>
          </a:xfrm>
          <a:prstGeom prst="straightConnector1">
            <a:avLst/>
          </a:prstGeom>
          <a:ln w="57150" cap="rnd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822551" y="2420888"/>
            <a:ext cx="1469529" cy="29523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724128" y="2560738"/>
            <a:ext cx="792088" cy="0"/>
          </a:xfrm>
          <a:prstGeom prst="straightConnector1">
            <a:avLst/>
          </a:prstGeom>
          <a:ln w="57150" cap="rnd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724128" y="2992786"/>
            <a:ext cx="792088" cy="0"/>
          </a:xfrm>
          <a:prstGeom prst="straightConnector1">
            <a:avLst/>
          </a:prstGeom>
          <a:ln w="57150" cap="rnd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724128" y="3424834"/>
            <a:ext cx="792088" cy="0"/>
          </a:xfrm>
          <a:prstGeom prst="straightConnector1">
            <a:avLst/>
          </a:prstGeom>
          <a:ln w="57150" cap="rnd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724128" y="3904095"/>
            <a:ext cx="792088" cy="0"/>
          </a:xfrm>
          <a:prstGeom prst="straightConnector1">
            <a:avLst/>
          </a:prstGeom>
          <a:ln w="57150" cap="rnd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724128" y="4360938"/>
            <a:ext cx="792088" cy="0"/>
          </a:xfrm>
          <a:prstGeom prst="straightConnector1">
            <a:avLst/>
          </a:prstGeom>
          <a:ln w="57150" cap="rnd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724128" y="4792986"/>
            <a:ext cx="792088" cy="0"/>
          </a:xfrm>
          <a:prstGeom prst="straightConnector1">
            <a:avLst/>
          </a:prstGeom>
          <a:ln w="57150" cap="rnd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699792" y="5229200"/>
            <a:ext cx="792088" cy="0"/>
          </a:xfrm>
          <a:prstGeom prst="straightConnector1">
            <a:avLst/>
          </a:prstGeom>
          <a:ln w="57150" cap="rnd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4932040" y="5690433"/>
            <a:ext cx="38164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Порядковый номер </a:t>
            </a:r>
            <a:b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буквы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О 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в слове; </a:t>
            </a:r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</a:rPr>
              <a:t>4</a:t>
            </a:r>
            <a:endParaRPr lang="ru-RU" sz="32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932040" y="5597249"/>
            <a:ext cx="3456384" cy="10173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5724128" y="5229200"/>
            <a:ext cx="792088" cy="0"/>
          </a:xfrm>
          <a:prstGeom prst="straightConnector1">
            <a:avLst/>
          </a:prstGeom>
          <a:ln w="57150" cap="rnd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7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ru-RU" sz="4800" b="1" dirty="0" smtClean="0">
                <a:solidFill>
                  <a:srgbClr val="CC66FF"/>
                </a:solidFill>
                <a:latin typeface="Bookman Old Style" pitchFamily="18" charset="0"/>
              </a:rPr>
              <a:t>Системы счисления</a:t>
            </a:r>
            <a:endParaRPr lang="ru-RU" sz="4800" b="1" dirty="0">
              <a:solidFill>
                <a:srgbClr val="CC66FF"/>
              </a:solidFill>
              <a:latin typeface="Bookman Old Style" pitchFamily="18" charset="0"/>
            </a:endParaRP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467544" y="5733256"/>
            <a:ext cx="1554807" cy="745355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5414">
                <a:srgbClr val="A7CCFF"/>
              </a:gs>
              <a:gs pos="21000">
                <a:srgbClr val="99CCFF"/>
              </a:gs>
              <a:gs pos="45000">
                <a:srgbClr val="99A5FF"/>
              </a:gs>
              <a:gs pos="55000">
                <a:srgbClr val="9966FF"/>
              </a:gs>
              <a:gs pos="74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  <a:tileRect r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Назад</a:t>
            </a:r>
            <a:endParaRPr lang="ru-RU" sz="28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67744" y="5733255"/>
            <a:ext cx="1554807" cy="745355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5414">
                <a:srgbClr val="A7CCFF"/>
              </a:gs>
              <a:gs pos="21000">
                <a:srgbClr val="99CCFF"/>
              </a:gs>
              <a:gs pos="45000">
                <a:srgbClr val="99A5FF"/>
              </a:gs>
              <a:gs pos="55000">
                <a:srgbClr val="9966FF"/>
              </a:gs>
              <a:gs pos="74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  <a:tileRect r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Ответ</a:t>
            </a:r>
            <a:endParaRPr lang="ru-RU" sz="28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9146" y="1268760"/>
            <a:ext cx="76292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Разгадайте числовой ребус, </a:t>
            </a:r>
            <a:r>
              <a:rPr lang="ru-RU" sz="2400" dirty="0"/>
              <a:t>в котором </a:t>
            </a:r>
            <a:r>
              <a:rPr lang="ru-RU" sz="2400" dirty="0" smtClean="0"/>
              <a:t>числа записаны </a:t>
            </a:r>
            <a:r>
              <a:rPr lang="ru-RU" sz="2400" dirty="0"/>
              <a:t>в двоичной системе </a:t>
            </a:r>
            <a:r>
              <a:rPr lang="ru-RU" sz="2400" dirty="0" smtClean="0"/>
              <a:t>счисления. Некоторые цифры </a:t>
            </a:r>
            <a:r>
              <a:rPr lang="ru-RU" sz="2400" dirty="0"/>
              <a:t>чисел зашифрованы </a:t>
            </a:r>
            <a:r>
              <a:rPr lang="ru-RU" sz="2400" dirty="0" smtClean="0"/>
              <a:t>звездочками. Запишите вместо </a:t>
            </a:r>
            <a:r>
              <a:rPr lang="ru-RU" sz="2400" dirty="0"/>
              <a:t>звездочек </a:t>
            </a:r>
            <a:r>
              <a:rPr lang="ru-RU" sz="2400" dirty="0" smtClean="0"/>
              <a:t>соответствующие </a:t>
            </a:r>
            <a:r>
              <a:rPr lang="ru-RU" sz="2400" dirty="0"/>
              <a:t>цифры </a:t>
            </a:r>
            <a:r>
              <a:rPr lang="ru-RU" sz="2400" dirty="0" smtClean="0"/>
              <a:t>двоичного числа. 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022351" y="3053864"/>
            <a:ext cx="506992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aseline="-25000" dirty="0" smtClean="0"/>
              <a:t>+  </a:t>
            </a:r>
            <a:r>
              <a:rPr lang="ru-RU" sz="5400" dirty="0" smtClean="0"/>
              <a:t>     *  *</a:t>
            </a:r>
          </a:p>
          <a:p>
            <a:pPr algn="ctr"/>
            <a:r>
              <a:rPr lang="ru-RU" sz="5400" u="sng" dirty="0" smtClean="0"/>
              <a:t>    *  *  *</a:t>
            </a:r>
          </a:p>
          <a:p>
            <a:pPr algn="ctr"/>
            <a:r>
              <a:rPr lang="ru-RU" sz="5400" dirty="0" smtClean="0"/>
              <a:t>*  *  1  *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644868" y="5229200"/>
            <a:ext cx="305800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baseline="-25000" dirty="0" smtClean="0">
                <a:solidFill>
                  <a:schemeClr val="tx2">
                    <a:lumMod val="50000"/>
                  </a:schemeClr>
                </a:solidFill>
              </a:rPr>
              <a:t>    +</a:t>
            </a: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</a:rPr>
              <a:t>  11</a:t>
            </a:r>
          </a:p>
          <a:p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ru-RU" sz="2800" b="1" i="1" u="sng" dirty="0" smtClean="0">
                <a:solidFill>
                  <a:schemeClr val="tx2">
                    <a:lumMod val="50000"/>
                  </a:schemeClr>
                </a:solidFill>
              </a:rPr>
              <a:t>  111</a:t>
            </a: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</a:rPr>
              <a:t>	        3+7=10</a:t>
            </a:r>
            <a:endParaRPr lang="ru-RU" sz="2800" b="1" i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</a:rPr>
              <a:t>  1010</a:t>
            </a:r>
            <a:endParaRPr lang="ru-RU" sz="28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24127" y="5280309"/>
            <a:ext cx="2978747" cy="136815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7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16667">
              <a:schemeClr val="accent4">
                <a:lumMod val="40000"/>
                <a:lumOff val="60000"/>
              </a:schemeClr>
            </a:gs>
            <a:gs pos="35000">
              <a:schemeClr val="accent4">
                <a:lumMod val="40000"/>
                <a:lumOff val="60000"/>
              </a:schemeClr>
            </a:gs>
            <a:gs pos="87000">
              <a:srgbClr val="DBE3F3"/>
            </a:gs>
            <a:gs pos="68000">
              <a:srgbClr val="D2DDF1"/>
            </a:gs>
            <a:gs pos="62000">
              <a:schemeClr val="accent1">
                <a:tint val="44500"/>
                <a:satMod val="160000"/>
                <a:lumMod val="79000"/>
                <a:lumOff val="21000"/>
              </a:schemeClr>
            </a:gs>
            <a:gs pos="100000">
              <a:schemeClr val="bg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492896"/>
            <a:ext cx="8229600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7200" b="1" dirty="0" smtClean="0">
                <a:ln w="11430"/>
                <a:gradFill>
                  <a:gsLst>
                    <a:gs pos="0">
                      <a:srgbClr val="FF0000"/>
                    </a:gs>
                    <a:gs pos="26000">
                      <a:srgbClr val="DD1F1C"/>
                    </a:gs>
                    <a:gs pos="87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rgbClr val="FF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ПОЗДРАВЛЯЕМ</a:t>
            </a:r>
            <a:br>
              <a:rPr lang="ru-RU" sz="7200" b="1" dirty="0" smtClean="0">
                <a:ln w="11430"/>
                <a:gradFill>
                  <a:gsLst>
                    <a:gs pos="0">
                      <a:srgbClr val="FF0000"/>
                    </a:gs>
                    <a:gs pos="26000">
                      <a:srgbClr val="DD1F1C"/>
                    </a:gs>
                    <a:gs pos="87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rgbClr val="FF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7200" b="1" dirty="0" smtClean="0">
                <a:ln w="11430"/>
                <a:gradFill>
                  <a:gsLst>
                    <a:gs pos="0">
                      <a:srgbClr val="FF0000"/>
                    </a:gs>
                    <a:gs pos="26000">
                      <a:srgbClr val="DD1F1C"/>
                    </a:gs>
                    <a:gs pos="87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rgbClr val="FF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ПОБЕДИТЕЛЕЙ!!!</a:t>
            </a:r>
            <a:endParaRPr lang="ru-RU" sz="7200" b="1" dirty="0">
              <a:ln w="11430"/>
              <a:gradFill>
                <a:gsLst>
                  <a:gs pos="0">
                    <a:srgbClr val="FF0000"/>
                  </a:gs>
                  <a:gs pos="26000">
                    <a:srgbClr val="DD1F1C"/>
                  </a:gs>
                  <a:gs pos="87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rgbClr val="FF0000"/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82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Bookman Old Style" pitchFamily="18" charset="0"/>
              </a:rPr>
              <a:t>Использованная литература</a:t>
            </a:r>
            <a:endParaRPr lang="ru-RU" sz="3600" dirty="0">
              <a:latin typeface="Bookman Old Style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340769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ru-RU" sz="2400" dirty="0" err="1"/>
              <a:t>Златопольский</a:t>
            </a:r>
            <a:r>
              <a:rPr lang="ru-RU" sz="2400" dirty="0"/>
              <a:t> Д. </a:t>
            </a:r>
            <a:r>
              <a:rPr lang="ru-RU" sz="2400" dirty="0" smtClean="0"/>
              <a:t>М. Интеллектуальные </a:t>
            </a:r>
            <a:r>
              <a:rPr lang="ru-RU" sz="2400" dirty="0"/>
              <a:t>игры в информатике. - СПб.: </a:t>
            </a:r>
            <a:r>
              <a:rPr lang="ru-RU" sz="2400" dirty="0" smtClean="0"/>
              <a:t>БХВ-Петербург, 2004.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dirty="0" err="1"/>
              <a:t>Златопольский</a:t>
            </a:r>
            <a:r>
              <a:rPr lang="ru-RU" sz="2400" dirty="0"/>
              <a:t> Д. </a:t>
            </a:r>
            <a:r>
              <a:rPr lang="ru-RU" sz="2400" dirty="0" smtClean="0"/>
              <a:t>М. Занимательная информатика: </a:t>
            </a:r>
            <a:r>
              <a:rPr lang="ru-RU" sz="2400" dirty="0"/>
              <a:t>учебное </a:t>
            </a:r>
            <a:r>
              <a:rPr lang="ru-RU" sz="2400" dirty="0" smtClean="0"/>
              <a:t>пособие. - М.: </a:t>
            </a:r>
            <a:r>
              <a:rPr lang="ru-RU" sz="2400" dirty="0"/>
              <a:t>БИНОМ. Лаборатория </a:t>
            </a:r>
            <a:r>
              <a:rPr lang="ru-RU" sz="2400" dirty="0" smtClean="0"/>
              <a:t>знаний, 2011</a:t>
            </a:r>
            <a:r>
              <a:rPr lang="ru-RU" sz="2400" dirty="0"/>
              <a:t>.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51520" y="3595246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latin typeface="Bookman Old Style" pitchFamily="18" charset="0"/>
              </a:rPr>
              <a:t>Интернет-ресурсы</a:t>
            </a:r>
            <a:endParaRPr lang="ru-RU" sz="3600" dirty="0"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416951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2400" dirty="0">
                <a:hlinkClick r:id="rId2"/>
              </a:rPr>
              <a:t>http://www.potehechas.ru</a:t>
            </a:r>
            <a:r>
              <a:rPr lang="en-US" sz="2400" dirty="0" smtClean="0">
                <a:hlinkClick r:id="rId2"/>
              </a:rPr>
              <a:t>/</a:t>
            </a:r>
            <a:endParaRPr lang="ru-RU" sz="2400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dirty="0" smtClean="0"/>
              <a:t>Клипы </a:t>
            </a:r>
            <a:r>
              <a:rPr lang="ru-RU" sz="2400" dirty="0"/>
              <a:t>на веб-узле </a:t>
            </a:r>
            <a:r>
              <a:rPr lang="en-US" sz="2400" dirty="0"/>
              <a:t>Office Online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9138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1000">
              <a:srgbClr val="CCC1DA"/>
            </a:gs>
            <a:gs pos="18000">
              <a:schemeClr val="accent4">
                <a:lumMod val="40000"/>
                <a:lumOff val="60000"/>
              </a:schemeClr>
            </a:gs>
            <a:gs pos="67000">
              <a:schemeClr val="accent4">
                <a:lumMod val="40000"/>
                <a:lumOff val="60000"/>
              </a:schemeClr>
            </a:gs>
            <a:gs pos="100000">
              <a:srgbClr val="DBE3F3"/>
            </a:gs>
            <a:gs pos="100000">
              <a:srgbClr val="D2DDF1"/>
            </a:gs>
            <a:gs pos="85000">
              <a:schemeClr val="accent1">
                <a:tint val="44500"/>
                <a:satMod val="160000"/>
                <a:lumMod val="79000"/>
                <a:lumOff val="21000"/>
              </a:schemeClr>
            </a:gs>
            <a:gs pos="100000">
              <a:schemeClr val="bg1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ирог 2">
            <a:hlinkClick r:id="rId2" action="ppaction://hlinksldjump"/>
          </p:cNvPr>
          <p:cNvSpPr/>
          <p:nvPr/>
        </p:nvSpPr>
        <p:spPr>
          <a:xfrm>
            <a:off x="2056329" y="1149144"/>
            <a:ext cx="5137245" cy="5082777"/>
          </a:xfrm>
          <a:prstGeom prst="pie">
            <a:avLst>
              <a:gd name="adj1" fmla="val 1721685"/>
              <a:gd name="adj2" fmla="val 3548395"/>
            </a:avLst>
          </a:prstGeom>
          <a:solidFill>
            <a:schemeClr val="accent5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ирог 3">
            <a:hlinkClick r:id="rId3" action="ppaction://hlinksldjump"/>
          </p:cNvPr>
          <p:cNvSpPr/>
          <p:nvPr/>
        </p:nvSpPr>
        <p:spPr>
          <a:xfrm>
            <a:off x="2059197" y="1150019"/>
            <a:ext cx="5137245" cy="5082777"/>
          </a:xfrm>
          <a:prstGeom prst="pie">
            <a:avLst>
              <a:gd name="adj1" fmla="val 3544614"/>
              <a:gd name="adj2" fmla="val 5348489"/>
            </a:avLst>
          </a:prstGeom>
          <a:solidFill>
            <a:schemeClr val="tx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ирог 4">
            <a:hlinkClick r:id="rId4" action="ppaction://hlinksldjump"/>
          </p:cNvPr>
          <p:cNvSpPr/>
          <p:nvPr/>
        </p:nvSpPr>
        <p:spPr>
          <a:xfrm rot="5400000">
            <a:off x="2063321" y="1124411"/>
            <a:ext cx="5137245" cy="5082777"/>
          </a:xfrm>
          <a:prstGeom prst="pie">
            <a:avLst>
              <a:gd name="adj1" fmla="val 21547835"/>
              <a:gd name="adj2" fmla="val 1732701"/>
            </a:avLst>
          </a:prstGeom>
          <a:solidFill>
            <a:srgbClr val="660066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ирог 5">
            <a:hlinkClick r:id="rId5" action="ppaction://hlinksldjump"/>
          </p:cNvPr>
          <p:cNvSpPr/>
          <p:nvPr/>
        </p:nvSpPr>
        <p:spPr>
          <a:xfrm rot="5400000">
            <a:off x="2070838" y="1124411"/>
            <a:ext cx="5137245" cy="5082777"/>
          </a:xfrm>
          <a:prstGeom prst="pie">
            <a:avLst>
              <a:gd name="adj1" fmla="val 1721685"/>
              <a:gd name="adj2" fmla="val 3600947"/>
            </a:avLst>
          </a:prstGeom>
          <a:solidFill>
            <a:srgbClr val="6633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ирог 6">
            <a:hlinkClick r:id="rId6" action="ppaction://hlinksldjump"/>
          </p:cNvPr>
          <p:cNvSpPr/>
          <p:nvPr/>
        </p:nvSpPr>
        <p:spPr>
          <a:xfrm rot="5400000">
            <a:off x="2073600" y="1129583"/>
            <a:ext cx="5137245" cy="5082777"/>
          </a:xfrm>
          <a:prstGeom prst="pie">
            <a:avLst>
              <a:gd name="adj1" fmla="val 3587715"/>
              <a:gd name="adj2" fmla="val 5383472"/>
            </a:avLst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Пирог 1">
            <a:hlinkClick r:id="rId7" action="ppaction://hlinksldjump"/>
          </p:cNvPr>
          <p:cNvSpPr/>
          <p:nvPr/>
        </p:nvSpPr>
        <p:spPr>
          <a:xfrm>
            <a:off x="2061671" y="1149145"/>
            <a:ext cx="5126562" cy="5082777"/>
          </a:xfrm>
          <a:prstGeom prst="pie">
            <a:avLst>
              <a:gd name="adj1" fmla="val 21556524"/>
              <a:gd name="adj2" fmla="val 1725511"/>
            </a:avLst>
          </a:prstGeom>
          <a:solidFill>
            <a:srgbClr val="008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ирог 8">
            <a:hlinkClick r:id="rId8" action="ppaction://hlinksldjump"/>
          </p:cNvPr>
          <p:cNvSpPr/>
          <p:nvPr/>
        </p:nvSpPr>
        <p:spPr>
          <a:xfrm rot="10800000">
            <a:off x="2090554" y="1140232"/>
            <a:ext cx="5137245" cy="5082777"/>
          </a:xfrm>
          <a:prstGeom prst="pie">
            <a:avLst>
              <a:gd name="adj1" fmla="val 1747949"/>
              <a:gd name="adj2" fmla="val 3615054"/>
            </a:avLst>
          </a:prstGeom>
          <a:solidFill>
            <a:srgbClr val="292929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ирог 9">
            <a:hlinkClick r:id="rId9" action="ppaction://hlinksldjump"/>
          </p:cNvPr>
          <p:cNvSpPr/>
          <p:nvPr/>
        </p:nvSpPr>
        <p:spPr>
          <a:xfrm rot="10800000">
            <a:off x="2090553" y="1134226"/>
            <a:ext cx="5137245" cy="5082777"/>
          </a:xfrm>
          <a:prstGeom prst="pie">
            <a:avLst>
              <a:gd name="adj1" fmla="val 3564413"/>
              <a:gd name="adj2" fmla="val 5371111"/>
            </a:avLst>
          </a:prstGeom>
          <a:solidFill>
            <a:srgbClr val="CC66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C66FF"/>
              </a:solidFill>
            </a:endParaRPr>
          </a:p>
        </p:txBody>
      </p:sp>
      <p:sp>
        <p:nvSpPr>
          <p:cNvPr id="11" name="Пирог 10">
            <a:hlinkClick r:id="rId10" action="ppaction://hlinksldjump"/>
          </p:cNvPr>
          <p:cNvSpPr/>
          <p:nvPr/>
        </p:nvSpPr>
        <p:spPr>
          <a:xfrm rot="16200000">
            <a:off x="2080080" y="1161460"/>
            <a:ext cx="5137245" cy="5082777"/>
          </a:xfrm>
          <a:prstGeom prst="pie">
            <a:avLst>
              <a:gd name="adj1" fmla="val 21592440"/>
              <a:gd name="adj2" fmla="val 1725511"/>
            </a:avLst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Пирог 11">
            <a:hlinkClick r:id="rId11" action="ppaction://hlinksldjump"/>
          </p:cNvPr>
          <p:cNvSpPr/>
          <p:nvPr/>
        </p:nvSpPr>
        <p:spPr>
          <a:xfrm rot="16200000">
            <a:off x="2079525" y="1161460"/>
            <a:ext cx="5137245" cy="5082777"/>
          </a:xfrm>
          <a:prstGeom prst="pie">
            <a:avLst>
              <a:gd name="adj1" fmla="val 1721685"/>
              <a:gd name="adj2" fmla="val 3548395"/>
            </a:avLst>
          </a:prstGeom>
          <a:solidFill>
            <a:srgbClr val="FF66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ирог 12">
            <a:hlinkClick r:id="rId12" action="ppaction://hlinksldjump"/>
          </p:cNvPr>
          <p:cNvSpPr/>
          <p:nvPr/>
        </p:nvSpPr>
        <p:spPr>
          <a:xfrm rot="16200000">
            <a:off x="2080079" y="1151978"/>
            <a:ext cx="5137245" cy="5082777"/>
          </a:xfrm>
          <a:prstGeom prst="pie">
            <a:avLst>
              <a:gd name="adj1" fmla="val 3544614"/>
              <a:gd name="adj2" fmla="val 5366536"/>
            </a:avLst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ирог 13">
            <a:hlinkClick r:id="rId13" action="ppaction://hlinksldjump"/>
          </p:cNvPr>
          <p:cNvSpPr/>
          <p:nvPr/>
        </p:nvSpPr>
        <p:spPr>
          <a:xfrm rot="10800000">
            <a:off x="2100834" y="1124744"/>
            <a:ext cx="5137245" cy="5082777"/>
          </a:xfrm>
          <a:prstGeom prst="pie">
            <a:avLst>
              <a:gd name="adj1" fmla="val 21571935"/>
              <a:gd name="adj2" fmla="val 1724118"/>
            </a:avLst>
          </a:prstGeom>
          <a:solidFill>
            <a:srgbClr val="FF0066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66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11560" y="404664"/>
            <a:ext cx="2448272" cy="745355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5414">
                <a:srgbClr val="A7CCFF"/>
              </a:gs>
              <a:gs pos="21000">
                <a:srgbClr val="99CCFF"/>
              </a:gs>
              <a:gs pos="45000">
                <a:srgbClr val="99A5FF"/>
              </a:gs>
              <a:gs pos="55000">
                <a:srgbClr val="9966FF"/>
              </a:gs>
              <a:gs pos="74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  <a:tileRect r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1 команда</a:t>
            </a:r>
            <a:endParaRPr lang="ru-RU" sz="28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156176" y="430049"/>
            <a:ext cx="2448272" cy="745355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5414">
                <a:srgbClr val="A7CCFF"/>
              </a:gs>
              <a:gs pos="21000">
                <a:srgbClr val="99CCFF"/>
              </a:gs>
              <a:gs pos="45000">
                <a:srgbClr val="99A5FF"/>
              </a:gs>
              <a:gs pos="55000">
                <a:srgbClr val="9966FF"/>
              </a:gs>
              <a:gs pos="74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  <a:tileRect r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2 команда</a:t>
            </a:r>
            <a:endParaRPr lang="ru-RU" sz="28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11560" y="1308246"/>
            <a:ext cx="1584176" cy="10081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0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991647" y="1339243"/>
            <a:ext cx="1584176" cy="10081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0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36000" y="1440000"/>
            <a:ext cx="936104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Bookman Old Style" pitchFamily="18" charset="0"/>
              </a:rPr>
              <a:t>1</a:t>
            </a:r>
            <a:endParaRPr lang="ru-RU" sz="4000" b="1" dirty="0">
              <a:latin typeface="Bookman Old Style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36000" y="1440000"/>
            <a:ext cx="936104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Bookman Old Style" pitchFamily="18" charset="0"/>
              </a:rPr>
              <a:t>2</a:t>
            </a:r>
            <a:endParaRPr lang="ru-RU" sz="4000" b="1" dirty="0">
              <a:latin typeface="Bookman Old Style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36000" y="1440000"/>
            <a:ext cx="936104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Bookman Old Style" pitchFamily="18" charset="0"/>
              </a:rPr>
              <a:t>3</a:t>
            </a:r>
            <a:endParaRPr lang="ru-RU" sz="4000" b="1" dirty="0">
              <a:latin typeface="Bookman Old Style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36000" y="1440000"/>
            <a:ext cx="936104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Bookman Old Style" pitchFamily="18" charset="0"/>
              </a:rPr>
              <a:t>4</a:t>
            </a:r>
            <a:endParaRPr lang="ru-RU" sz="4000" b="1" dirty="0">
              <a:latin typeface="Bookman Old Style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36000" y="1440000"/>
            <a:ext cx="936104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Bookman Old Style" pitchFamily="18" charset="0"/>
              </a:rPr>
              <a:t>5</a:t>
            </a:r>
            <a:endParaRPr lang="ru-RU" sz="4000" b="1" dirty="0">
              <a:latin typeface="Bookman Old Style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36000" y="1440000"/>
            <a:ext cx="936104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Bookman Old Style" pitchFamily="18" charset="0"/>
              </a:rPr>
              <a:t>6</a:t>
            </a:r>
            <a:endParaRPr lang="ru-RU" sz="4000" b="1" dirty="0">
              <a:latin typeface="Bookman Old Style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36000" y="1440000"/>
            <a:ext cx="936104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Bookman Old Style" pitchFamily="18" charset="0"/>
              </a:rPr>
              <a:t>7</a:t>
            </a:r>
            <a:endParaRPr lang="ru-RU" sz="4000" b="1" dirty="0">
              <a:latin typeface="Bookman Old Style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36000" y="1440000"/>
            <a:ext cx="936104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Bookman Old Style" pitchFamily="18" charset="0"/>
              </a:rPr>
              <a:t>8</a:t>
            </a:r>
            <a:endParaRPr lang="ru-RU" sz="4000" b="1" dirty="0">
              <a:latin typeface="Bookman Old Style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36000" y="1440000"/>
            <a:ext cx="936104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Bookman Old Style" pitchFamily="18" charset="0"/>
              </a:rPr>
              <a:t>9</a:t>
            </a:r>
            <a:endParaRPr lang="ru-RU" sz="4000" b="1" dirty="0">
              <a:latin typeface="Bookman Old Style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36000" y="1440000"/>
            <a:ext cx="936104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Bookman Old Style" pitchFamily="18" charset="0"/>
              </a:rPr>
              <a:t>10</a:t>
            </a:r>
            <a:endParaRPr lang="ru-RU" sz="4000" b="1" dirty="0">
              <a:latin typeface="Bookman Old Style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36000" y="1440000"/>
            <a:ext cx="936104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Bookman Old Style" pitchFamily="18" charset="0"/>
              </a:rPr>
              <a:t>11</a:t>
            </a:r>
            <a:endParaRPr lang="ru-RU" sz="4000" b="1" dirty="0">
              <a:latin typeface="Bookman Old Style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36000" y="1440000"/>
            <a:ext cx="936104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Bookman Old Style" pitchFamily="18" charset="0"/>
              </a:rPr>
              <a:t>12</a:t>
            </a:r>
            <a:endParaRPr lang="ru-RU" sz="4000" b="1" dirty="0">
              <a:latin typeface="Bookman Old Style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308000" y="1440000"/>
            <a:ext cx="936104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Bookman Old Style" pitchFamily="18" charset="0"/>
              </a:rPr>
              <a:t>1</a:t>
            </a:r>
            <a:endParaRPr lang="ru-RU" sz="4000" b="1" dirty="0">
              <a:latin typeface="Bookman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08000" y="1440000"/>
            <a:ext cx="936104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Bookman Old Style" pitchFamily="18" charset="0"/>
              </a:rPr>
              <a:t>2</a:t>
            </a:r>
            <a:endParaRPr lang="ru-RU" sz="4000" b="1" dirty="0">
              <a:latin typeface="Bookman Old Style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08000" y="1440000"/>
            <a:ext cx="936104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Bookman Old Style" pitchFamily="18" charset="0"/>
              </a:rPr>
              <a:t>3</a:t>
            </a:r>
            <a:endParaRPr lang="ru-RU" sz="4000" b="1" dirty="0">
              <a:latin typeface="Bookman Old Style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08000" y="1440000"/>
            <a:ext cx="936104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Bookman Old Style" pitchFamily="18" charset="0"/>
              </a:rPr>
              <a:t>4</a:t>
            </a:r>
            <a:endParaRPr lang="ru-RU" sz="4000" b="1" dirty="0">
              <a:latin typeface="Bookman Old Style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08000" y="1440000"/>
            <a:ext cx="936104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Bookman Old Style" pitchFamily="18" charset="0"/>
              </a:rPr>
              <a:t>5</a:t>
            </a:r>
            <a:endParaRPr lang="ru-RU" sz="4000" b="1" dirty="0">
              <a:latin typeface="Bookman Old Style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308000" y="1440000"/>
            <a:ext cx="936104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Bookman Old Style" pitchFamily="18" charset="0"/>
              </a:rPr>
              <a:t>6</a:t>
            </a:r>
            <a:endParaRPr lang="ru-RU" sz="4000" b="1" dirty="0">
              <a:latin typeface="Bookman Old Style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08000" y="1440000"/>
            <a:ext cx="936104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Bookman Old Style" pitchFamily="18" charset="0"/>
              </a:rPr>
              <a:t>7</a:t>
            </a:r>
            <a:endParaRPr lang="ru-RU" sz="4000" b="1" dirty="0">
              <a:latin typeface="Bookman Old Style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308000" y="1440000"/>
            <a:ext cx="936104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Bookman Old Style" pitchFamily="18" charset="0"/>
              </a:rPr>
              <a:t>8</a:t>
            </a:r>
            <a:endParaRPr lang="ru-RU" sz="4000" b="1" dirty="0">
              <a:latin typeface="Bookman Old Style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308000" y="1440000"/>
            <a:ext cx="936104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Bookman Old Style" pitchFamily="18" charset="0"/>
              </a:rPr>
              <a:t>9</a:t>
            </a:r>
            <a:endParaRPr lang="ru-RU" sz="4000" b="1" dirty="0">
              <a:latin typeface="Bookman Old Style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308000" y="1440000"/>
            <a:ext cx="936104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Bookman Old Style" pitchFamily="18" charset="0"/>
              </a:rPr>
              <a:t>10</a:t>
            </a:r>
            <a:endParaRPr lang="ru-RU" sz="4000" b="1" dirty="0">
              <a:latin typeface="Bookman Old Style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308000" y="1440000"/>
            <a:ext cx="936104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Bookman Old Style" pitchFamily="18" charset="0"/>
              </a:rPr>
              <a:t>11</a:t>
            </a:r>
            <a:endParaRPr lang="ru-RU" sz="4000" b="1" dirty="0">
              <a:latin typeface="Bookman Old Style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308000" y="1440000"/>
            <a:ext cx="936104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Bookman Old Style" pitchFamily="18" charset="0"/>
              </a:rPr>
              <a:t>12</a:t>
            </a:r>
            <a:endParaRPr lang="ru-RU" sz="4000" b="1" dirty="0">
              <a:latin typeface="Bookman Old Style" pitchFamily="18" charset="0"/>
            </a:endParaRPr>
          </a:p>
        </p:txBody>
      </p:sp>
      <p:sp>
        <p:nvSpPr>
          <p:cNvPr id="44" name="Улыбающееся лицо 43">
            <a:hlinkClick r:id="rId14" action="ppaction://hlinksldjump"/>
          </p:cNvPr>
          <p:cNvSpPr/>
          <p:nvPr/>
        </p:nvSpPr>
        <p:spPr>
          <a:xfrm>
            <a:off x="4430907" y="3493621"/>
            <a:ext cx="393823" cy="393823"/>
          </a:xfrm>
          <a:prstGeom prst="smileyFace">
            <a:avLst/>
          </a:prstGeom>
          <a:solidFill>
            <a:srgbClr val="00FF00"/>
          </a:solidFill>
          <a:ln w="19050"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55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2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4" grpId="0" animBg="1"/>
      <p:bldP spid="26" grpId="0" animBg="1"/>
      <p:bldP spid="28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7" grpId="0" animBg="1"/>
      <p:bldP spid="36" grpId="0" animBg="1"/>
      <p:bldP spid="38" grpId="0" animBg="1"/>
      <p:bldP spid="40" grpId="0" animBg="1"/>
      <p:bldP spid="39" grpId="0" animBg="1"/>
      <p:bldP spid="41" grpId="0" animBg="1"/>
      <p:bldP spid="42" grpId="0" animBg="1"/>
      <p:bldP spid="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Bookman Old Style" pitchFamily="18" charset="0"/>
              </a:rPr>
              <a:t>Логическая задача</a:t>
            </a:r>
            <a:endParaRPr lang="ru-RU" sz="48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7" name="Скругленный прямоугольник 6">
            <a:hlinkClick r:id="rId3" action="ppaction://hlinksldjump"/>
          </p:cNvPr>
          <p:cNvSpPr/>
          <p:nvPr/>
        </p:nvSpPr>
        <p:spPr>
          <a:xfrm>
            <a:off x="467544" y="5733256"/>
            <a:ext cx="1554807" cy="745355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5414">
                <a:srgbClr val="A7CCFF"/>
              </a:gs>
              <a:gs pos="21000">
                <a:srgbClr val="99CCFF"/>
              </a:gs>
              <a:gs pos="45000">
                <a:srgbClr val="99A5FF"/>
              </a:gs>
              <a:gs pos="55000">
                <a:srgbClr val="9966FF"/>
              </a:gs>
              <a:gs pos="74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  <a:tileRect r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Назад</a:t>
            </a:r>
            <a:endParaRPr lang="ru-RU" sz="28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67744" y="5733255"/>
            <a:ext cx="1554807" cy="745355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5414">
                <a:srgbClr val="A7CCFF"/>
              </a:gs>
              <a:gs pos="21000">
                <a:srgbClr val="99CCFF"/>
              </a:gs>
              <a:gs pos="45000">
                <a:srgbClr val="99A5FF"/>
              </a:gs>
              <a:gs pos="55000">
                <a:srgbClr val="9966FF"/>
              </a:gs>
              <a:gs pos="74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  <a:tileRect r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Ответ</a:t>
            </a:r>
            <a:endParaRPr lang="ru-RU" sz="28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340768"/>
            <a:ext cx="784887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/>
              <a:t>На рисунке </a:t>
            </a:r>
            <a:r>
              <a:rPr lang="ru-RU" sz="2600" dirty="0"/>
              <a:t>– </a:t>
            </a:r>
            <a:r>
              <a:rPr lang="ru-RU" sz="2600" i="1" dirty="0" smtClean="0"/>
              <a:t>Коля, Олег, Миша, Гоша </a:t>
            </a:r>
            <a:r>
              <a:rPr lang="ru-RU" sz="2600" i="1" dirty="0"/>
              <a:t>и </a:t>
            </a:r>
            <a:r>
              <a:rPr lang="ru-RU" sz="2600" i="1" dirty="0" smtClean="0"/>
              <a:t>Борис</a:t>
            </a:r>
            <a:r>
              <a:rPr lang="ru-RU" sz="2600" dirty="0" smtClean="0"/>
              <a:t>. Миша </a:t>
            </a:r>
            <a:r>
              <a:rPr lang="ru-RU" sz="2600" dirty="0"/>
              <a:t>не самый высокий, но он выше </a:t>
            </a:r>
            <a:r>
              <a:rPr lang="ru-RU" sz="2600" dirty="0" smtClean="0"/>
              <a:t>Гоши, Олега </a:t>
            </a:r>
            <a:r>
              <a:rPr lang="ru-RU" sz="2600" dirty="0"/>
              <a:t>и </a:t>
            </a:r>
            <a:r>
              <a:rPr lang="ru-RU" sz="2600" dirty="0" smtClean="0"/>
              <a:t>Коли. Олег </a:t>
            </a:r>
            <a:r>
              <a:rPr lang="ru-RU" sz="2600" dirty="0"/>
              <a:t>стоит рядом с </a:t>
            </a:r>
            <a:r>
              <a:rPr lang="ru-RU" sz="2600" dirty="0" smtClean="0"/>
              <a:t>Колей </a:t>
            </a:r>
            <a:r>
              <a:rPr lang="ru-RU" sz="2600" dirty="0"/>
              <a:t>и меньше его. </a:t>
            </a:r>
            <a:r>
              <a:rPr lang="ru-RU" sz="2600" dirty="0" smtClean="0"/>
              <a:t>Гоше, </a:t>
            </a:r>
            <a:r>
              <a:rPr lang="ru-RU" sz="2600" dirty="0"/>
              <a:t>чтобы дотянуться до выключателя, приходится подставлять скамеечку или просить помощи у своего старшего брата – </a:t>
            </a:r>
            <a:r>
              <a:rPr lang="ru-RU" sz="2600" dirty="0" smtClean="0"/>
              <a:t>Олега. </a:t>
            </a:r>
            <a:r>
              <a:rPr lang="ru-RU" sz="2600" dirty="0"/>
              <a:t>В каком порядке стоят мальчики на рисунке?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4680012" y="5808025"/>
            <a:ext cx="3755833" cy="769441"/>
            <a:chOff x="626620" y="4589931"/>
            <a:chExt cx="3755833" cy="789835"/>
          </a:xfrm>
          <a:solidFill>
            <a:schemeClr val="bg1"/>
          </a:solidFill>
        </p:grpSpPr>
        <p:sp>
          <p:nvSpPr>
            <p:cNvPr id="10" name="Прямоугольник 9"/>
            <p:cNvSpPr/>
            <p:nvPr/>
          </p:nvSpPr>
          <p:spPr>
            <a:xfrm>
              <a:off x="626620" y="4600901"/>
              <a:ext cx="587059" cy="769441"/>
            </a:xfrm>
            <a:prstGeom prst="rect">
              <a:avLst/>
            </a:prstGeom>
            <a:grp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4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М</a:t>
              </a:r>
              <a:endParaRPr lang="ru-RU" sz="4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1435292" y="4610325"/>
              <a:ext cx="587059" cy="769441"/>
            </a:xfrm>
            <a:prstGeom prst="rect">
              <a:avLst/>
            </a:prstGeom>
            <a:grp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4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Б</a:t>
              </a:r>
              <a:endParaRPr lang="ru-RU" sz="4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2250208" y="4589931"/>
              <a:ext cx="587059" cy="769441"/>
            </a:xfrm>
            <a:prstGeom prst="rect">
              <a:avLst/>
            </a:prstGeom>
            <a:grp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4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О</a:t>
              </a:r>
              <a:endParaRPr lang="ru-RU" sz="4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3003306" y="4590568"/>
              <a:ext cx="587059" cy="769441"/>
            </a:xfrm>
            <a:prstGeom prst="rect">
              <a:avLst/>
            </a:prstGeom>
            <a:grp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4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К</a:t>
              </a:r>
              <a:endParaRPr lang="ru-RU" sz="4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3795394" y="4600901"/>
              <a:ext cx="587059" cy="769441"/>
            </a:xfrm>
            <a:prstGeom prst="rect">
              <a:avLst/>
            </a:prstGeom>
            <a:grp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4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Г</a:t>
              </a:r>
              <a:endParaRPr lang="ru-RU" sz="4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26" name="Скругленный прямоугольник 25"/>
          <p:cNvSpPr/>
          <p:nvPr/>
        </p:nvSpPr>
        <p:spPr>
          <a:xfrm>
            <a:off x="4537184" y="5955951"/>
            <a:ext cx="3950407" cy="62397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4533017" y="3924394"/>
            <a:ext cx="3937827" cy="2031557"/>
            <a:chOff x="5009118" y="4681181"/>
            <a:chExt cx="3564820" cy="1812398"/>
          </a:xfrm>
        </p:grpSpPr>
        <p:pic>
          <p:nvPicPr>
            <p:cNvPr id="1027" name="Picture 3" descr="C:\Users\Lenovo\AppData\Local\Microsoft\Windows\INetCache\IE\OO02DGSQ\Little-Boy-Line-Art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9298" y="5110229"/>
              <a:ext cx="677152" cy="13681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3" descr="C:\Users\Lenovo\AppData\Local\Microsoft\Windows\INetCache\IE\OO02DGSQ\Little-Boy-Line-Art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1206" y="4681181"/>
              <a:ext cx="897027" cy="18123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3" descr="C:\Users\Lenovo\AppData\Local\Microsoft\Windows\INetCache\IE\OO02DGSQ\Little-Boy-Line-Art[1]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06450" y="4935181"/>
              <a:ext cx="765865" cy="15473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3" descr="C:\Users\Lenovo\AppData\Local\Microsoft\Windows\INetCache\IE\OO02DGSQ\Little-Boy-Line-Art[1]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7450" y="5294236"/>
              <a:ext cx="576488" cy="11647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3" descr="C:\Users\Lenovo\AppData\Local\Microsoft\Windows\INetCache\IE\OO02DGSQ\Little-Boy-Line-Art[1]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9118" y="4800499"/>
              <a:ext cx="835998" cy="16890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1795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ru-RU" sz="4800" b="1" dirty="0" smtClean="0">
                <a:solidFill>
                  <a:srgbClr val="FF6600"/>
                </a:solidFill>
                <a:latin typeface="Bookman Old Style" pitchFamily="18" charset="0"/>
              </a:rPr>
              <a:t>Кодирование</a:t>
            </a:r>
            <a:endParaRPr lang="ru-RU" sz="4800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467544" y="5733256"/>
            <a:ext cx="1554807" cy="745355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5414">
                <a:srgbClr val="A7CCFF"/>
              </a:gs>
              <a:gs pos="21000">
                <a:srgbClr val="99CCFF"/>
              </a:gs>
              <a:gs pos="45000">
                <a:srgbClr val="99A5FF"/>
              </a:gs>
              <a:gs pos="55000">
                <a:srgbClr val="9966FF"/>
              </a:gs>
              <a:gs pos="74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  <a:tileRect r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Назад</a:t>
            </a:r>
            <a:endParaRPr lang="ru-RU" sz="28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67744" y="5733255"/>
            <a:ext cx="1554807" cy="745355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5414">
                <a:srgbClr val="A7CCFF"/>
              </a:gs>
              <a:gs pos="21000">
                <a:srgbClr val="99CCFF"/>
              </a:gs>
              <a:gs pos="45000">
                <a:srgbClr val="99A5FF"/>
              </a:gs>
              <a:gs pos="55000">
                <a:srgbClr val="9966FF"/>
              </a:gs>
              <a:gs pos="74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  <a:tileRect r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Ответ</a:t>
            </a:r>
            <a:endParaRPr lang="ru-RU" sz="28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1556792"/>
            <a:ext cx="753343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Если </a:t>
            </a:r>
            <a:r>
              <a:rPr lang="ru-RU" sz="3200" dirty="0"/>
              <a:t>в некотором слове заменить буквы на номера этих букв в </a:t>
            </a:r>
            <a:r>
              <a:rPr lang="ru-RU" sz="3200" dirty="0" smtClean="0"/>
              <a:t>алфавите</a:t>
            </a:r>
            <a:r>
              <a:rPr lang="ru-RU" sz="3200" dirty="0"/>
              <a:t>, то получится число </a:t>
            </a:r>
            <a:r>
              <a:rPr lang="ru-RU" sz="3200" dirty="0" smtClean="0"/>
              <a:t> </a:t>
            </a:r>
            <a:r>
              <a:rPr lang="ru-RU" sz="3200" b="1" spc="400" dirty="0" smtClean="0"/>
              <a:t>222122111121</a:t>
            </a:r>
            <a:r>
              <a:rPr lang="ru-RU" sz="3200" dirty="0"/>
              <a:t>. </a:t>
            </a:r>
            <a:endParaRPr lang="ru-RU" sz="3200" dirty="0" smtClean="0"/>
          </a:p>
          <a:p>
            <a:r>
              <a:rPr lang="ru-RU" sz="3200" dirty="0" smtClean="0"/>
              <a:t>Какое это слово?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652120" y="5733256"/>
            <a:ext cx="21602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</a:rPr>
              <a:t>ФУФАЙКА</a:t>
            </a:r>
            <a:endParaRPr lang="ru-RU" sz="32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08384" y="2636912"/>
            <a:ext cx="519600" cy="360040"/>
          </a:xfrm>
          <a:prstGeom prst="rect">
            <a:avLst/>
          </a:prstGeom>
          <a:solidFill>
            <a:srgbClr val="FF0000">
              <a:alpha val="36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427984" y="2636912"/>
            <a:ext cx="519600" cy="360040"/>
          </a:xfrm>
          <a:prstGeom prst="rect">
            <a:avLst/>
          </a:prstGeom>
          <a:solidFill>
            <a:schemeClr val="accent4">
              <a:lumMod val="75000"/>
              <a:alpha val="36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947584" y="2636912"/>
            <a:ext cx="519600" cy="360040"/>
          </a:xfrm>
          <a:prstGeom prst="rect">
            <a:avLst/>
          </a:prstGeom>
          <a:solidFill>
            <a:srgbClr val="FF0000">
              <a:alpha val="36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467184" y="2631872"/>
            <a:ext cx="278678" cy="360040"/>
          </a:xfrm>
          <a:prstGeom prst="rect">
            <a:avLst/>
          </a:prstGeom>
          <a:solidFill>
            <a:srgbClr val="00FF00">
              <a:alpha val="36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745862" y="2637501"/>
            <a:ext cx="519600" cy="360040"/>
          </a:xfrm>
          <a:prstGeom prst="rect">
            <a:avLst/>
          </a:prstGeom>
          <a:solidFill>
            <a:srgbClr val="FFFF00">
              <a:alpha val="36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265462" y="2631872"/>
            <a:ext cx="466778" cy="360040"/>
          </a:xfrm>
          <a:prstGeom prst="rect">
            <a:avLst/>
          </a:prstGeom>
          <a:solidFill>
            <a:srgbClr val="0070C0">
              <a:alpha val="36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732240" y="2637501"/>
            <a:ext cx="288032" cy="360040"/>
          </a:xfrm>
          <a:prstGeom prst="rect">
            <a:avLst/>
          </a:prstGeom>
          <a:solidFill>
            <a:srgbClr val="00FF00">
              <a:alpha val="36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932040" y="5733255"/>
            <a:ext cx="3744416" cy="78817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7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ru-RU" sz="4800" b="1" dirty="0">
                <a:solidFill>
                  <a:srgbClr val="FFFF00"/>
                </a:solidFill>
                <a:latin typeface="Bookman Old Style" pitchFamily="18" charset="0"/>
              </a:rPr>
              <a:t>Анаграмма</a:t>
            </a: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467544" y="5733256"/>
            <a:ext cx="1554807" cy="745355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5414">
                <a:srgbClr val="A7CCFF"/>
              </a:gs>
              <a:gs pos="21000">
                <a:srgbClr val="99CCFF"/>
              </a:gs>
              <a:gs pos="45000">
                <a:srgbClr val="99A5FF"/>
              </a:gs>
              <a:gs pos="55000">
                <a:srgbClr val="9966FF"/>
              </a:gs>
              <a:gs pos="74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  <a:tileRect r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Назад</a:t>
            </a:r>
            <a:endParaRPr lang="ru-RU" sz="28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67744" y="5733255"/>
            <a:ext cx="1554807" cy="745355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5414">
                <a:srgbClr val="A7CCFF"/>
              </a:gs>
              <a:gs pos="21000">
                <a:srgbClr val="99CCFF"/>
              </a:gs>
              <a:gs pos="45000">
                <a:srgbClr val="99A5FF"/>
              </a:gs>
              <a:gs pos="55000">
                <a:srgbClr val="9966FF"/>
              </a:gs>
              <a:gs pos="74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  <a:tileRect r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Ответ</a:t>
            </a:r>
            <a:endParaRPr lang="ru-RU" sz="28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1425549"/>
            <a:ext cx="756083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cs typeface="Times New Roman" pitchFamily="18" charset="0"/>
              </a:rPr>
              <a:t>П</a:t>
            </a:r>
            <a:r>
              <a:rPr lang="ru-RU" sz="2800" dirty="0" smtClean="0">
                <a:cs typeface="Arial" pitchFamily="34" charset="0"/>
              </a:rPr>
              <a:t>у</a:t>
            </a:r>
            <a:r>
              <a:rPr lang="ru-RU" sz="2800" dirty="0" smtClean="0">
                <a:solidFill>
                  <a:srgbClr val="000000"/>
                </a:solidFill>
                <a:cs typeface="Times New Roman" pitchFamily="18" charset="0"/>
              </a:rPr>
              <a:t>тем </a:t>
            </a:r>
            <a:r>
              <a:rPr lang="ru-RU" sz="2800" dirty="0">
                <a:solidFill>
                  <a:srgbClr val="000000"/>
                </a:solidFill>
                <a:cs typeface="Times New Roman" pitchFamily="18" charset="0"/>
              </a:rPr>
              <a:t>перестановки </a:t>
            </a:r>
            <a:r>
              <a:rPr lang="ru-RU" sz="2800" dirty="0" smtClean="0">
                <a:solidFill>
                  <a:srgbClr val="000000"/>
                </a:solidFill>
                <a:cs typeface="Times New Roman" pitchFamily="18" charset="0"/>
              </a:rPr>
              <a:t>расшифруйте слова</a:t>
            </a:r>
            <a:r>
              <a:rPr lang="ru-RU" sz="2800" dirty="0">
                <a:solidFill>
                  <a:srgbClr val="000000"/>
                </a:solidFill>
                <a:cs typeface="Times New Roman" pitchFamily="18" charset="0"/>
              </a:rPr>
              <a:t>, относящиеся к информатике. После расшифровки </a:t>
            </a:r>
            <a:r>
              <a:rPr lang="ru-RU" sz="2800" dirty="0" smtClean="0">
                <a:solidFill>
                  <a:srgbClr val="000000"/>
                </a:solidFill>
                <a:cs typeface="Times New Roman" pitchFamily="18" charset="0"/>
              </a:rPr>
              <a:t>определите, </a:t>
            </a:r>
            <a:r>
              <a:rPr lang="ru-RU" sz="2800" dirty="0">
                <a:solidFill>
                  <a:srgbClr val="000000"/>
                </a:solidFill>
                <a:cs typeface="Times New Roman" pitchFamily="18" charset="0"/>
              </a:rPr>
              <a:t>какое слово здесь лишнее</a:t>
            </a:r>
            <a:r>
              <a:rPr lang="ru-RU" sz="2800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</a:p>
          <a:p>
            <a:endParaRPr lang="ru-RU" sz="2800" dirty="0" smtClean="0"/>
          </a:p>
          <a:p>
            <a:pPr algn="ctr"/>
            <a:r>
              <a:rPr lang="ru-RU" sz="4000" b="1" dirty="0" smtClean="0"/>
              <a:t>КЕТСТ</a:t>
            </a:r>
            <a:r>
              <a:rPr lang="ru-RU" sz="4000" b="1" dirty="0"/>
              <a:t>, ОЛИСЧ, ФРГИАК, МАБАГУ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11960" y="530217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Текст, число, график, бумага. </a:t>
            </a:r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</a:rPr>
              <a:t>Бумага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 - носитель информации, всё остальное 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- виды.</a:t>
            </a:r>
            <a:endParaRPr lang="ru-RU" sz="24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67944" y="5302177"/>
            <a:ext cx="4608512" cy="121925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7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ru-RU" sz="4800" b="1" dirty="0" smtClean="0">
                <a:solidFill>
                  <a:srgbClr val="008000"/>
                </a:solidFill>
                <a:latin typeface="Bookman Old Style" pitchFamily="18" charset="0"/>
              </a:rPr>
              <a:t>Родословное дерево</a:t>
            </a:r>
            <a:endParaRPr lang="ru-RU" sz="4800" b="1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467544" y="5733256"/>
            <a:ext cx="1554807" cy="745355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5414">
                <a:srgbClr val="A7CCFF"/>
              </a:gs>
              <a:gs pos="21000">
                <a:srgbClr val="99CCFF"/>
              </a:gs>
              <a:gs pos="45000">
                <a:srgbClr val="99A5FF"/>
              </a:gs>
              <a:gs pos="55000">
                <a:srgbClr val="9966FF"/>
              </a:gs>
              <a:gs pos="74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  <a:tileRect r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Назад</a:t>
            </a:r>
            <a:endParaRPr lang="ru-RU" sz="28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67744" y="5733255"/>
            <a:ext cx="1554807" cy="745355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5414">
                <a:srgbClr val="A7CCFF"/>
              </a:gs>
              <a:gs pos="21000">
                <a:srgbClr val="99CCFF"/>
              </a:gs>
              <a:gs pos="45000">
                <a:srgbClr val="99A5FF"/>
              </a:gs>
              <a:gs pos="55000">
                <a:srgbClr val="9966FF"/>
              </a:gs>
              <a:gs pos="74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  <a:tileRect r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Ответ</a:t>
            </a:r>
            <a:endParaRPr lang="ru-RU" sz="28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700808"/>
            <a:ext cx="56886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Сколько всего прапрадедушек и прапрабабушек было у всех </a:t>
            </a:r>
            <a:r>
              <a:rPr lang="ru-RU" sz="3200" dirty="0" smtClean="0"/>
              <a:t>ваших </a:t>
            </a:r>
            <a:r>
              <a:rPr lang="ru-RU" sz="3200" dirty="0"/>
              <a:t>прапрадедушек и прапрабабушек?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652120" y="5733256"/>
            <a:ext cx="27363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</a:rPr>
              <a:t>16 · 16 = 256</a:t>
            </a:r>
            <a:endParaRPr lang="ru-RU" sz="32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31" name="Picture 7" descr="C:\Users\Lenovo\AppData\Local\Microsoft\Windows\INetCache\IE\OO02DGSQ\whispytre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700808"/>
            <a:ext cx="2376264" cy="225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4932040" y="5733255"/>
            <a:ext cx="3744416" cy="78817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7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ru-RU" sz="4800" b="1" dirty="0" smtClean="0">
                <a:solidFill>
                  <a:schemeClr val="accent5"/>
                </a:solidFill>
                <a:latin typeface="Bookman Old Style" pitchFamily="18" charset="0"/>
              </a:rPr>
              <a:t>Единицы измерения</a:t>
            </a:r>
            <a:endParaRPr lang="ru-RU" sz="4800" b="1" dirty="0">
              <a:solidFill>
                <a:schemeClr val="accent5"/>
              </a:solidFill>
              <a:latin typeface="Bookman Old Style" pitchFamily="18" charset="0"/>
            </a:endParaRP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467544" y="5733256"/>
            <a:ext cx="1554807" cy="745355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5414">
                <a:srgbClr val="A7CCFF"/>
              </a:gs>
              <a:gs pos="21000">
                <a:srgbClr val="99CCFF"/>
              </a:gs>
              <a:gs pos="45000">
                <a:srgbClr val="99A5FF"/>
              </a:gs>
              <a:gs pos="55000">
                <a:srgbClr val="9966FF"/>
              </a:gs>
              <a:gs pos="74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  <a:tileRect r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Назад</a:t>
            </a:r>
            <a:endParaRPr lang="ru-RU" sz="28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67744" y="5733255"/>
            <a:ext cx="1554807" cy="745355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5414">
                <a:srgbClr val="A7CCFF"/>
              </a:gs>
              <a:gs pos="21000">
                <a:srgbClr val="99CCFF"/>
              </a:gs>
              <a:gs pos="45000">
                <a:srgbClr val="99A5FF"/>
              </a:gs>
              <a:gs pos="55000">
                <a:srgbClr val="9966FF"/>
              </a:gs>
              <a:gs pos="74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  <a:tileRect r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Ответ</a:t>
            </a:r>
            <a:endParaRPr lang="ru-RU" sz="28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1340767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Для 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каждой 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из величин укажите соответствующую 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ей единицу измерения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4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53641" y="4604198"/>
            <a:ext cx="373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Разрешение монитора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53641" y="2761130"/>
            <a:ext cx="53190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Скорость передачи информации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453641" y="3725742"/>
            <a:ext cx="29501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Размер символов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26829" y="4142533"/>
            <a:ext cx="1763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Мегагерц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453641" y="3208152"/>
            <a:ext cx="27067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Диаметр дискет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26829" y="4604198"/>
            <a:ext cx="12362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Дюйм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453641" y="2351444"/>
            <a:ext cx="46907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Тактовая частота процессора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26829" y="3685407"/>
            <a:ext cx="15586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Пиксель </a:t>
            </a:r>
            <a:endParaRPr lang="ru-RU" sz="28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20477" y="2359293"/>
            <a:ext cx="18133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Пункт (</a:t>
            </a:r>
            <a:r>
              <a:rPr lang="ru-RU" sz="2800" b="1" dirty="0" err="1"/>
              <a:t>рт</a:t>
            </a:r>
            <a:r>
              <a:rPr lang="ru-RU" sz="2800" b="1" dirty="0"/>
              <a:t>)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453641" y="4187407"/>
            <a:ext cx="41152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Количество информации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26829" y="2808871"/>
            <a:ext cx="17588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Килобайт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26829" y="3245061"/>
            <a:ext cx="23130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Бит </a:t>
            </a:r>
            <a:r>
              <a:rPr lang="ru-RU" sz="2800" b="1" dirty="0"/>
              <a:t>в секунду</a:t>
            </a:r>
          </a:p>
        </p:txBody>
      </p:sp>
    </p:spTree>
    <p:extLst>
      <p:ext uri="{BB962C8B-B14F-4D97-AF65-F5344CB8AC3E}">
        <p14:creationId xmlns:p14="http://schemas.microsoft.com/office/powerpoint/2010/main" val="25877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54095E-6 L 1.66667E-6 0.268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39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07407E-6 L -2.22222E-6 0.0719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8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6.15456E-7 L -2.77778E-6 0.2061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29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0.19459 L 2.5E-6 1.34197E-6 " pathEditMode="relative" rAng="0" ptsTypes="AA">
                                      <p:cBhvr>
                                        <p:cTn id="12" dur="20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71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22222E-6 L -0.00035 -0.1990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995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31883E-6 L -3.88889E-6 -0.133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6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3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4000">
              <a:schemeClr val="accent4">
                <a:lumMod val="40000"/>
                <a:lumOff val="60000"/>
              </a:schemeClr>
            </a:gs>
            <a:gs pos="44000">
              <a:srgbClr val="DBE3F3"/>
            </a:gs>
            <a:gs pos="32000">
              <a:srgbClr val="D2DDF1"/>
            </a:gs>
            <a:gs pos="22000">
              <a:schemeClr val="accent1">
                <a:tint val="44500"/>
                <a:satMod val="160000"/>
                <a:lumMod val="79000"/>
                <a:lumOff val="21000"/>
              </a:schemeClr>
            </a:gs>
            <a:gs pos="60000">
              <a:schemeClr val="bg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Bookman Old Style" pitchFamily="18" charset="0"/>
              </a:rPr>
              <a:t>Продолжи ряд</a:t>
            </a:r>
            <a:endParaRPr lang="ru-RU" sz="4800" b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3" name="Скругленный прямоугольник 2">
            <a:hlinkClick r:id="rId3" action="ppaction://hlinksldjump"/>
          </p:cNvPr>
          <p:cNvSpPr/>
          <p:nvPr/>
        </p:nvSpPr>
        <p:spPr>
          <a:xfrm>
            <a:off x="467544" y="5733256"/>
            <a:ext cx="1554807" cy="745355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5414">
                <a:srgbClr val="A7CCFF"/>
              </a:gs>
              <a:gs pos="21000">
                <a:srgbClr val="99CCFF"/>
              </a:gs>
              <a:gs pos="45000">
                <a:srgbClr val="99A5FF"/>
              </a:gs>
              <a:gs pos="55000">
                <a:srgbClr val="9966FF"/>
              </a:gs>
              <a:gs pos="74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  <a:tileRect r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Назад</a:t>
            </a:r>
            <a:endParaRPr lang="ru-RU" sz="28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67744" y="5733255"/>
            <a:ext cx="1554807" cy="745355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5414">
                <a:srgbClr val="A7CCFF"/>
              </a:gs>
              <a:gs pos="21000">
                <a:srgbClr val="99CCFF"/>
              </a:gs>
              <a:gs pos="45000">
                <a:srgbClr val="99A5FF"/>
              </a:gs>
              <a:gs pos="55000">
                <a:srgbClr val="9966FF"/>
              </a:gs>
              <a:gs pos="74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  <a:tileRect r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Ответ</a:t>
            </a:r>
            <a:endParaRPr lang="ru-RU" sz="28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142690" y="1994063"/>
            <a:ext cx="0" cy="915224"/>
          </a:xfrm>
          <a:prstGeom prst="line">
            <a:avLst/>
          </a:prstGeom>
          <a:ln w="38100" cap="rnd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416150" y="1948837"/>
            <a:ext cx="623115" cy="916767"/>
          </a:xfrm>
          <a:prstGeom prst="line">
            <a:avLst/>
          </a:prstGeom>
          <a:ln w="38100" cap="rnd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043608" y="1948837"/>
            <a:ext cx="0" cy="1905966"/>
          </a:xfrm>
          <a:prstGeom prst="line">
            <a:avLst/>
          </a:prstGeom>
          <a:ln w="38100" cap="rnd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5099429" y="1996601"/>
            <a:ext cx="0" cy="1876222"/>
          </a:xfrm>
          <a:prstGeom prst="line">
            <a:avLst/>
          </a:prstGeom>
          <a:ln w="38100" cap="rnd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476315" y="1983694"/>
            <a:ext cx="0" cy="951883"/>
          </a:xfrm>
          <a:prstGeom prst="line">
            <a:avLst/>
          </a:prstGeom>
          <a:ln w="38100" cap="rnd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5728627" y="1989190"/>
            <a:ext cx="0" cy="951883"/>
          </a:xfrm>
          <a:prstGeom prst="line">
            <a:avLst/>
          </a:prstGeom>
          <a:ln w="38100" cap="rnd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3031656" y="2959653"/>
            <a:ext cx="623115" cy="916767"/>
          </a:xfrm>
          <a:prstGeom prst="line">
            <a:avLst/>
          </a:prstGeom>
          <a:ln w="38100" cap="rnd">
            <a:solidFill>
              <a:srgbClr val="29292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 flipV="1">
            <a:off x="1043608" y="1954665"/>
            <a:ext cx="623114" cy="905109"/>
          </a:xfrm>
          <a:prstGeom prst="line">
            <a:avLst/>
          </a:prstGeom>
          <a:ln w="38100" cap="rnd">
            <a:solidFill>
              <a:srgbClr val="29292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1519575" y="1983694"/>
            <a:ext cx="1246229" cy="0"/>
          </a:xfrm>
          <a:prstGeom prst="line">
            <a:avLst/>
          </a:prstGeom>
          <a:ln w="38100" cap="rnd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3037077" y="2941999"/>
            <a:ext cx="1246229" cy="0"/>
          </a:xfrm>
          <a:prstGeom prst="line">
            <a:avLst/>
          </a:prstGeom>
          <a:ln w="38100" cap="rnd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H="1">
            <a:off x="3037077" y="2008399"/>
            <a:ext cx="623115" cy="916767"/>
          </a:xfrm>
          <a:prstGeom prst="line">
            <a:avLst/>
          </a:prstGeom>
          <a:ln w="38100" cap="rnd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H="1" flipV="1">
            <a:off x="3654771" y="2005862"/>
            <a:ext cx="623114" cy="924339"/>
          </a:xfrm>
          <a:prstGeom prst="line">
            <a:avLst/>
          </a:prstGeom>
          <a:ln w="38100" cap="rnd">
            <a:solidFill>
              <a:srgbClr val="29292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3017383" y="1989190"/>
            <a:ext cx="1246229" cy="0"/>
          </a:xfrm>
          <a:prstGeom prst="line">
            <a:avLst/>
          </a:prstGeom>
          <a:ln w="38100" cap="rnd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 flipV="1">
            <a:off x="3660191" y="2960282"/>
            <a:ext cx="623114" cy="924339"/>
          </a:xfrm>
          <a:prstGeom prst="line">
            <a:avLst/>
          </a:prstGeom>
          <a:ln w="38100" cap="rnd">
            <a:solidFill>
              <a:srgbClr val="29292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1515387" y="3843145"/>
            <a:ext cx="1246229" cy="0"/>
          </a:xfrm>
          <a:prstGeom prst="line">
            <a:avLst/>
          </a:prstGeom>
          <a:ln w="38100" cap="rnd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H="1">
            <a:off x="1515387" y="2909545"/>
            <a:ext cx="623115" cy="916767"/>
          </a:xfrm>
          <a:prstGeom prst="line">
            <a:avLst/>
          </a:prstGeom>
          <a:ln w="38100" cap="rnd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H="1" flipV="1">
            <a:off x="2133081" y="2907008"/>
            <a:ext cx="623114" cy="924339"/>
          </a:xfrm>
          <a:prstGeom prst="line">
            <a:avLst/>
          </a:prstGeom>
          <a:ln w="38100" cap="rnd">
            <a:solidFill>
              <a:srgbClr val="29292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4476315" y="2948484"/>
            <a:ext cx="1246229" cy="0"/>
          </a:xfrm>
          <a:prstGeom prst="line">
            <a:avLst/>
          </a:prstGeom>
          <a:ln w="38100" cap="rnd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5844467" y="2946543"/>
            <a:ext cx="1246229" cy="0"/>
          </a:xfrm>
          <a:prstGeom prst="line">
            <a:avLst/>
          </a:prstGeom>
          <a:ln w="38100" cap="rnd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5844467" y="1996601"/>
            <a:ext cx="0" cy="938111"/>
          </a:xfrm>
          <a:prstGeom prst="line">
            <a:avLst/>
          </a:prstGeom>
          <a:ln w="38100" cap="rnd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7090696" y="1996601"/>
            <a:ext cx="0" cy="938111"/>
          </a:xfrm>
          <a:prstGeom prst="line">
            <a:avLst/>
          </a:prstGeom>
          <a:ln w="38100" cap="rnd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5844467" y="1996601"/>
            <a:ext cx="1246229" cy="0"/>
          </a:xfrm>
          <a:prstGeom prst="line">
            <a:avLst/>
          </a:prstGeom>
          <a:ln w="38100" cap="rnd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flipH="1">
            <a:off x="6451879" y="2947295"/>
            <a:ext cx="10468" cy="917886"/>
          </a:xfrm>
          <a:prstGeom prst="line">
            <a:avLst/>
          </a:prstGeom>
          <a:ln w="38100" cap="rnd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5874631" y="3869610"/>
            <a:ext cx="1246229" cy="0"/>
          </a:xfrm>
          <a:prstGeom prst="line">
            <a:avLst/>
          </a:prstGeom>
          <a:ln w="38100" cap="rnd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Lenovo\AppData\Local\Microsoft\Windows\INetCache\IE\ZKI5BRFU\220px-Question_mark.svg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960495"/>
            <a:ext cx="1047750" cy="183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62" name="Группа 2061"/>
          <p:cNvGrpSpPr/>
          <p:nvPr/>
        </p:nvGrpSpPr>
        <p:grpSpPr>
          <a:xfrm>
            <a:off x="417244" y="1927645"/>
            <a:ext cx="6051431" cy="1963799"/>
            <a:chOff x="300310" y="3732161"/>
            <a:chExt cx="6051431" cy="1963799"/>
          </a:xfrm>
          <a:effectLst>
            <a:glow rad="63500">
              <a:schemeClr val="accent5">
                <a:satMod val="175000"/>
                <a:alpha val="40000"/>
              </a:schemeClr>
            </a:glow>
          </a:effectLst>
        </p:grpSpPr>
        <p:cxnSp>
          <p:nvCxnSpPr>
            <p:cNvPr id="79" name="Прямая соединительная линия 78"/>
            <p:cNvCxnSpPr/>
            <p:nvPr/>
          </p:nvCxnSpPr>
          <p:spPr>
            <a:xfrm>
              <a:off x="2026850" y="3813603"/>
              <a:ext cx="0" cy="915224"/>
            </a:xfrm>
            <a:prstGeom prst="line">
              <a:avLst/>
            </a:prstGeom>
            <a:ln w="76200" cap="rnd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 flipH="1">
              <a:off x="300310" y="3732161"/>
              <a:ext cx="623115" cy="916767"/>
            </a:xfrm>
            <a:prstGeom prst="line">
              <a:avLst/>
            </a:prstGeom>
            <a:ln w="76200" cap="rnd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>
              <a:off x="927768" y="3732161"/>
              <a:ext cx="0" cy="1905966"/>
            </a:xfrm>
            <a:prstGeom prst="line">
              <a:avLst/>
            </a:prstGeom>
            <a:ln w="76200" cap="rnd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/>
            <p:nvPr/>
          </p:nvCxnSpPr>
          <p:spPr>
            <a:xfrm>
              <a:off x="4983589" y="3816141"/>
              <a:ext cx="0" cy="1876222"/>
            </a:xfrm>
            <a:prstGeom prst="line">
              <a:avLst/>
            </a:prstGeom>
            <a:ln w="76200" cap="rnd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/>
            <p:nvPr/>
          </p:nvCxnSpPr>
          <p:spPr>
            <a:xfrm>
              <a:off x="4360475" y="3816141"/>
              <a:ext cx="0" cy="951883"/>
            </a:xfrm>
            <a:prstGeom prst="line">
              <a:avLst/>
            </a:prstGeom>
            <a:ln w="76200" cap="rnd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 flipH="1">
              <a:off x="2915816" y="4779193"/>
              <a:ext cx="623115" cy="916767"/>
            </a:xfrm>
            <a:prstGeom prst="line">
              <a:avLst/>
            </a:prstGeom>
            <a:ln w="76200" cap="rnd"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>
              <a:off x="1403735" y="3803234"/>
              <a:ext cx="623115" cy="0"/>
            </a:xfrm>
            <a:prstGeom prst="line">
              <a:avLst/>
            </a:prstGeom>
            <a:ln w="76200" cap="rnd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/>
            <p:cNvCxnSpPr/>
            <p:nvPr/>
          </p:nvCxnSpPr>
          <p:spPr>
            <a:xfrm>
              <a:off x="2921237" y="4761539"/>
              <a:ext cx="623115" cy="0"/>
            </a:xfrm>
            <a:prstGeom prst="line">
              <a:avLst/>
            </a:prstGeom>
            <a:ln w="76200" cap="rnd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/>
            <p:nvPr/>
          </p:nvCxnSpPr>
          <p:spPr>
            <a:xfrm flipH="1">
              <a:off x="2921237" y="3827939"/>
              <a:ext cx="623115" cy="916767"/>
            </a:xfrm>
            <a:prstGeom prst="line">
              <a:avLst/>
            </a:prstGeom>
            <a:ln w="76200" cap="rnd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 flipV="1">
              <a:off x="2901543" y="3803234"/>
              <a:ext cx="642809" cy="5496"/>
            </a:xfrm>
            <a:prstGeom prst="line">
              <a:avLst/>
            </a:prstGeom>
            <a:ln w="76200" cap="rnd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/>
            <p:nvPr/>
          </p:nvCxnSpPr>
          <p:spPr>
            <a:xfrm>
              <a:off x="1404046" y="5662685"/>
              <a:ext cx="647674" cy="0"/>
            </a:xfrm>
            <a:prstGeom prst="line">
              <a:avLst/>
            </a:prstGeom>
            <a:ln w="76200" cap="rnd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Прямая соединительная линия 89"/>
            <p:cNvCxnSpPr/>
            <p:nvPr/>
          </p:nvCxnSpPr>
          <p:spPr>
            <a:xfrm flipH="1">
              <a:off x="1399547" y="4729085"/>
              <a:ext cx="623115" cy="916767"/>
            </a:xfrm>
            <a:prstGeom prst="line">
              <a:avLst/>
            </a:prstGeom>
            <a:ln w="76200" cap="rnd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Прямая соединительная линия 90"/>
            <p:cNvCxnSpPr/>
            <p:nvPr/>
          </p:nvCxnSpPr>
          <p:spPr>
            <a:xfrm>
              <a:off x="4360475" y="4768024"/>
              <a:ext cx="623114" cy="0"/>
            </a:xfrm>
            <a:prstGeom prst="line">
              <a:avLst/>
            </a:prstGeom>
            <a:ln w="76200" cap="rnd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/>
            <p:cNvCxnSpPr/>
            <p:nvPr/>
          </p:nvCxnSpPr>
          <p:spPr>
            <a:xfrm>
              <a:off x="5728627" y="4766083"/>
              <a:ext cx="623114" cy="0"/>
            </a:xfrm>
            <a:prstGeom prst="line">
              <a:avLst/>
            </a:prstGeom>
            <a:ln w="76200" cap="rnd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единительная линия 92"/>
            <p:cNvCxnSpPr/>
            <p:nvPr/>
          </p:nvCxnSpPr>
          <p:spPr>
            <a:xfrm>
              <a:off x="5728627" y="3816141"/>
              <a:ext cx="0" cy="938111"/>
            </a:xfrm>
            <a:prstGeom prst="line">
              <a:avLst/>
            </a:prstGeom>
            <a:ln w="76200" cap="rnd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Прямая соединительная линия 93"/>
            <p:cNvCxnSpPr/>
            <p:nvPr/>
          </p:nvCxnSpPr>
          <p:spPr>
            <a:xfrm>
              <a:off x="5728627" y="3816141"/>
              <a:ext cx="607412" cy="0"/>
            </a:xfrm>
            <a:prstGeom prst="line">
              <a:avLst/>
            </a:prstGeom>
            <a:ln w="76200" cap="rnd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Прямая соединительная линия 94"/>
            <p:cNvCxnSpPr/>
            <p:nvPr/>
          </p:nvCxnSpPr>
          <p:spPr>
            <a:xfrm flipH="1">
              <a:off x="6336039" y="4766835"/>
              <a:ext cx="10468" cy="917886"/>
            </a:xfrm>
            <a:prstGeom prst="line">
              <a:avLst/>
            </a:prstGeom>
            <a:ln w="76200" cap="rnd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Прямая соединительная линия 95"/>
            <p:cNvCxnSpPr/>
            <p:nvPr/>
          </p:nvCxnSpPr>
          <p:spPr>
            <a:xfrm>
              <a:off x="5743089" y="5689150"/>
              <a:ext cx="592950" cy="0"/>
            </a:xfrm>
            <a:prstGeom prst="line">
              <a:avLst/>
            </a:prstGeom>
            <a:ln w="76200" cap="rnd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65" name="Группа 2064"/>
          <p:cNvGrpSpPr/>
          <p:nvPr/>
        </p:nvGrpSpPr>
        <p:grpSpPr>
          <a:xfrm>
            <a:off x="5917583" y="4654534"/>
            <a:ext cx="1248140" cy="1868190"/>
            <a:chOff x="6529080" y="4483208"/>
            <a:chExt cx="1248140" cy="1868190"/>
          </a:xfrm>
        </p:grpSpPr>
        <p:cxnSp>
          <p:nvCxnSpPr>
            <p:cNvPr id="108" name="Прямая соединительная линия 107"/>
            <p:cNvCxnSpPr/>
            <p:nvPr/>
          </p:nvCxnSpPr>
          <p:spPr>
            <a:xfrm flipH="1">
              <a:off x="6529081" y="4490780"/>
              <a:ext cx="623115" cy="916767"/>
            </a:xfrm>
            <a:prstGeom prst="line">
              <a:avLst/>
            </a:prstGeom>
            <a:ln w="38100" cap="rnd">
              <a:solidFill>
                <a:srgbClr val="2929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Прямая соединительная линия 108"/>
            <p:cNvCxnSpPr/>
            <p:nvPr/>
          </p:nvCxnSpPr>
          <p:spPr>
            <a:xfrm>
              <a:off x="6529081" y="5407547"/>
              <a:ext cx="1246229" cy="0"/>
            </a:xfrm>
            <a:prstGeom prst="line">
              <a:avLst/>
            </a:prstGeom>
            <a:ln w="38100" cap="rnd">
              <a:solidFill>
                <a:srgbClr val="2929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 flipH="1" flipV="1">
              <a:off x="7154106" y="4483208"/>
              <a:ext cx="623114" cy="924339"/>
            </a:xfrm>
            <a:prstGeom prst="line">
              <a:avLst/>
            </a:prstGeom>
            <a:ln w="38100" cap="rnd">
              <a:solidFill>
                <a:srgbClr val="292929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>
            <a:xfrm>
              <a:off x="6529080" y="6351398"/>
              <a:ext cx="1246229" cy="0"/>
            </a:xfrm>
            <a:prstGeom prst="line">
              <a:avLst/>
            </a:prstGeom>
            <a:ln w="38100" cap="rnd">
              <a:solidFill>
                <a:srgbClr val="2929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Прямая соединительная линия 111"/>
            <p:cNvCxnSpPr/>
            <p:nvPr/>
          </p:nvCxnSpPr>
          <p:spPr>
            <a:xfrm>
              <a:off x="6529081" y="5407547"/>
              <a:ext cx="0" cy="938111"/>
            </a:xfrm>
            <a:prstGeom prst="line">
              <a:avLst/>
            </a:prstGeom>
            <a:ln w="38100" cap="rnd">
              <a:solidFill>
                <a:srgbClr val="2929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Прямая соединительная линия 112"/>
            <p:cNvCxnSpPr/>
            <p:nvPr/>
          </p:nvCxnSpPr>
          <p:spPr>
            <a:xfrm>
              <a:off x="7775310" y="5407547"/>
              <a:ext cx="0" cy="938111"/>
            </a:xfrm>
            <a:prstGeom prst="line">
              <a:avLst/>
            </a:prstGeom>
            <a:ln w="38100" cap="rnd">
              <a:solidFill>
                <a:srgbClr val="2929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Прямая соединительная линия 113"/>
            <p:cNvCxnSpPr/>
            <p:nvPr/>
          </p:nvCxnSpPr>
          <p:spPr>
            <a:xfrm>
              <a:off x="7154106" y="5407546"/>
              <a:ext cx="0" cy="938111"/>
            </a:xfrm>
            <a:prstGeom prst="line">
              <a:avLst/>
            </a:prstGeom>
            <a:ln w="38100" cap="rnd">
              <a:solidFill>
                <a:srgbClr val="2929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64" name="Группа 2063"/>
          <p:cNvGrpSpPr/>
          <p:nvPr/>
        </p:nvGrpSpPr>
        <p:grpSpPr>
          <a:xfrm>
            <a:off x="5915670" y="4664966"/>
            <a:ext cx="625027" cy="1836537"/>
            <a:chOff x="5004048" y="4626050"/>
            <a:chExt cx="625027" cy="1836537"/>
          </a:xfrm>
          <a:effectLst>
            <a:glow rad="63500">
              <a:schemeClr val="accent5">
                <a:satMod val="175000"/>
                <a:alpha val="40000"/>
              </a:schemeClr>
            </a:glow>
          </a:effectLst>
        </p:grpSpPr>
        <p:cxnSp>
          <p:nvCxnSpPr>
            <p:cNvPr id="117" name="Прямая соединительная линия 116"/>
            <p:cNvCxnSpPr/>
            <p:nvPr/>
          </p:nvCxnSpPr>
          <p:spPr>
            <a:xfrm>
              <a:off x="5004048" y="5521982"/>
              <a:ext cx="623114" cy="0"/>
            </a:xfrm>
            <a:prstGeom prst="line">
              <a:avLst/>
            </a:prstGeom>
            <a:ln w="76200" cap="rnd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63" name="Группа 2062"/>
            <p:cNvGrpSpPr/>
            <p:nvPr/>
          </p:nvGrpSpPr>
          <p:grpSpPr>
            <a:xfrm>
              <a:off x="5004048" y="4626050"/>
              <a:ext cx="625027" cy="1836537"/>
              <a:chOff x="5004048" y="4626050"/>
              <a:chExt cx="625027" cy="1836537"/>
            </a:xfrm>
          </p:grpSpPr>
          <p:cxnSp>
            <p:nvCxnSpPr>
              <p:cNvPr id="115" name="Прямая соединительная линия 114"/>
              <p:cNvCxnSpPr/>
              <p:nvPr/>
            </p:nvCxnSpPr>
            <p:spPr>
              <a:xfrm flipH="1">
                <a:off x="5004048" y="4626050"/>
                <a:ext cx="623116" cy="895932"/>
              </a:xfrm>
              <a:prstGeom prst="line">
                <a:avLst/>
              </a:prstGeom>
              <a:ln w="76200" cap="rnd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Прямая соединительная линия 115"/>
              <p:cNvCxnSpPr/>
              <p:nvPr/>
            </p:nvCxnSpPr>
            <p:spPr>
              <a:xfrm>
                <a:off x="5627162" y="5521982"/>
                <a:ext cx="1913" cy="940605"/>
              </a:xfrm>
              <a:prstGeom prst="line">
                <a:avLst/>
              </a:prstGeom>
              <a:ln w="76200" cap="rnd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Прямая соединительная линия 117"/>
              <p:cNvCxnSpPr/>
              <p:nvPr/>
            </p:nvCxnSpPr>
            <p:spPr>
              <a:xfrm flipH="1">
                <a:off x="5004048" y="5542817"/>
                <a:ext cx="1913" cy="919770"/>
              </a:xfrm>
              <a:prstGeom prst="line">
                <a:avLst/>
              </a:prstGeom>
              <a:ln w="76200" cap="rnd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Прямая соединительная линия 118"/>
              <p:cNvCxnSpPr/>
              <p:nvPr/>
            </p:nvCxnSpPr>
            <p:spPr>
              <a:xfrm>
                <a:off x="5005961" y="6462587"/>
                <a:ext cx="623114" cy="0"/>
              </a:xfrm>
              <a:prstGeom prst="line">
                <a:avLst/>
              </a:prstGeom>
              <a:ln w="76200" cap="rnd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8" name="Скругленный прямоугольник 127"/>
          <p:cNvSpPr/>
          <p:nvPr/>
        </p:nvSpPr>
        <p:spPr>
          <a:xfrm>
            <a:off x="5422660" y="4563226"/>
            <a:ext cx="2232248" cy="203129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7" name="Прямоугольник 2066"/>
          <p:cNvSpPr/>
          <p:nvPr/>
        </p:nvSpPr>
        <p:spPr>
          <a:xfrm>
            <a:off x="1192300" y="1353761"/>
            <a:ext cx="69530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>
                <a:solidFill>
                  <a:schemeClr val="tx2">
                    <a:lumMod val="50000"/>
                  </a:schemeClr>
                </a:solidFill>
              </a:rPr>
              <a:t>Какой должна быть следующая фигура в ряду?</a:t>
            </a:r>
          </a:p>
        </p:txBody>
      </p:sp>
    </p:spTree>
    <p:extLst>
      <p:ext uri="{BB962C8B-B14F-4D97-AF65-F5344CB8AC3E}">
        <p14:creationId xmlns:p14="http://schemas.microsoft.com/office/powerpoint/2010/main" val="25877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ru-RU" sz="4800" b="1" dirty="0" smtClean="0">
                <a:solidFill>
                  <a:srgbClr val="660066"/>
                </a:solidFill>
                <a:latin typeface="Bookman Old Style" pitchFamily="18" charset="0"/>
              </a:rPr>
              <a:t>Уравнение</a:t>
            </a:r>
            <a:endParaRPr lang="ru-RU" sz="4800" b="1" dirty="0">
              <a:solidFill>
                <a:srgbClr val="660066"/>
              </a:solidFill>
              <a:latin typeface="Bookman Old Style" pitchFamily="18" charset="0"/>
            </a:endParaRP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467544" y="5733256"/>
            <a:ext cx="1554807" cy="745355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5414">
                <a:srgbClr val="A7CCFF"/>
              </a:gs>
              <a:gs pos="21000">
                <a:srgbClr val="99CCFF"/>
              </a:gs>
              <a:gs pos="45000">
                <a:srgbClr val="99A5FF"/>
              </a:gs>
              <a:gs pos="55000">
                <a:srgbClr val="9966FF"/>
              </a:gs>
              <a:gs pos="74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  <a:tileRect r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Назад</a:t>
            </a:r>
            <a:endParaRPr lang="ru-RU" sz="28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67744" y="5733255"/>
            <a:ext cx="1554807" cy="745355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5414">
                <a:srgbClr val="A7CCFF"/>
              </a:gs>
              <a:gs pos="21000">
                <a:srgbClr val="99CCFF"/>
              </a:gs>
              <a:gs pos="45000">
                <a:srgbClr val="99A5FF"/>
              </a:gs>
              <a:gs pos="55000">
                <a:srgbClr val="9966FF"/>
              </a:gs>
              <a:gs pos="74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  <a:tileRect r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Ответ</a:t>
            </a:r>
            <a:endParaRPr lang="ru-RU" sz="28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340768"/>
            <a:ext cx="78488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Дано уравнение </a:t>
            </a:r>
            <a:r>
              <a:rPr lang="ru-RU" sz="3200" b="1" dirty="0" smtClean="0"/>
              <a:t>Х </a:t>
            </a:r>
            <a:r>
              <a:rPr lang="ru-RU" sz="3200" b="1" dirty="0"/>
              <a:t>= А + В + С</a:t>
            </a:r>
            <a:r>
              <a:rPr lang="ru-RU" sz="2800" b="1" dirty="0"/>
              <a:t> </a:t>
            </a:r>
            <a:endParaRPr lang="ru-RU" sz="2800" b="1" dirty="0" smtClean="0"/>
          </a:p>
          <a:p>
            <a:r>
              <a:rPr lang="ru-RU" sz="2800" dirty="0" smtClean="0"/>
              <a:t>Расшифровав слова А </a:t>
            </a:r>
            <a:r>
              <a:rPr lang="ru-RU" sz="2800" dirty="0"/>
              <a:t>и В и "сцепив" их, </a:t>
            </a:r>
            <a:r>
              <a:rPr lang="ru-RU" sz="2800" dirty="0" smtClean="0"/>
              <a:t>назовите слово </a:t>
            </a:r>
            <a:r>
              <a:rPr lang="ru-RU" sz="2800" dirty="0"/>
              <a:t>Х, связанное с </a:t>
            </a:r>
            <a:r>
              <a:rPr lang="ru-RU" sz="2800" dirty="0" smtClean="0"/>
              <a:t>информатикой. </a:t>
            </a:r>
          </a:p>
          <a:p>
            <a:endParaRPr lang="ru-RU" sz="2800" dirty="0" smtClean="0"/>
          </a:p>
          <a:p>
            <a:r>
              <a:rPr lang="ru-RU" sz="3200" b="1" dirty="0"/>
              <a:t>А</a:t>
            </a:r>
            <a:r>
              <a:rPr lang="ru-RU" sz="2800" b="1" dirty="0"/>
              <a:t> </a:t>
            </a:r>
            <a:r>
              <a:rPr lang="ru-RU" sz="2800" dirty="0"/>
              <a:t>- учреждение для хранения старых, старинных документов, </a:t>
            </a:r>
            <a:r>
              <a:rPr lang="ru-RU" sz="2800" dirty="0" smtClean="0"/>
              <a:t>документальных </a:t>
            </a:r>
            <a:r>
              <a:rPr lang="ru-RU" sz="2800" dirty="0"/>
              <a:t>материалов.</a:t>
            </a:r>
          </a:p>
          <a:p>
            <a:r>
              <a:rPr lang="ru-RU" sz="3200" b="1" dirty="0"/>
              <a:t>В</a:t>
            </a:r>
            <a:r>
              <a:rPr lang="ru-RU" sz="2800" b="1" dirty="0"/>
              <a:t> </a:t>
            </a:r>
            <a:r>
              <a:rPr lang="ru-RU" sz="2800" dirty="0"/>
              <a:t>- гласная буква.</a:t>
            </a:r>
          </a:p>
          <a:p>
            <a:r>
              <a:rPr lang="ru-RU" sz="3200" b="1" dirty="0"/>
              <a:t>С</a:t>
            </a:r>
            <a:r>
              <a:rPr lang="ru-RU" sz="2800" b="1" dirty="0"/>
              <a:t> </a:t>
            </a:r>
            <a:r>
              <a:rPr lang="ru-RU" sz="2800" dirty="0"/>
              <a:t>- фигура вращения, напоминающая бублик.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652120" y="5733256"/>
            <a:ext cx="27363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</a:rPr>
              <a:t>АРХИВАТОР</a:t>
            </a:r>
            <a:endParaRPr lang="ru-RU" sz="32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60032" y="5557265"/>
            <a:ext cx="3744416" cy="78817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7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</TotalTime>
  <Words>588</Words>
  <Application>Microsoft Office PowerPoint</Application>
  <PresentationFormat>Экран (4:3)</PresentationFormat>
  <Paragraphs>148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Интерактивная игра  Колесо фортуны</vt:lpstr>
      <vt:lpstr>Презентация PowerPoint</vt:lpstr>
      <vt:lpstr>Логическая задача</vt:lpstr>
      <vt:lpstr>Кодирование</vt:lpstr>
      <vt:lpstr>Анаграмма</vt:lpstr>
      <vt:lpstr>Родословное дерево</vt:lpstr>
      <vt:lpstr>Единицы измерения</vt:lpstr>
      <vt:lpstr>Продолжи ряд</vt:lpstr>
      <vt:lpstr>Уравнение</vt:lpstr>
      <vt:lpstr>Призовой сектор</vt:lpstr>
      <vt:lpstr>Символы</vt:lpstr>
      <vt:lpstr>Термины</vt:lpstr>
      <vt:lpstr>Черный ящик</vt:lpstr>
      <vt:lpstr>Системы счисления</vt:lpstr>
      <vt:lpstr>ПОЗДРАВЛЯЕМ ПОБЕДИТЕЛЕЙ!!!</vt:lpstr>
      <vt:lpstr>Использованная 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НАТАША</dc:creator>
  <cp:lastModifiedBy>Master</cp:lastModifiedBy>
  <cp:revision>102</cp:revision>
  <dcterms:created xsi:type="dcterms:W3CDTF">2016-12-18T07:57:55Z</dcterms:created>
  <dcterms:modified xsi:type="dcterms:W3CDTF">2020-04-14T08:04:11Z</dcterms:modified>
</cp:coreProperties>
</file>